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9" r:id="rId4"/>
    <p:sldId id="260" r:id="rId5"/>
    <p:sldId id="269" r:id="rId6"/>
    <p:sldId id="263" r:id="rId7"/>
    <p:sldId id="270" r:id="rId8"/>
    <p:sldId id="266" r:id="rId9"/>
    <p:sldId id="258" r:id="rId10"/>
    <p:sldId id="265" r:id="rId11"/>
    <p:sldId id="271" r:id="rId12"/>
    <p:sldId id="262" r:id="rId13"/>
    <p:sldId id="272"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0000"/>
    <a:srgbClr val="FFFFCC"/>
    <a:srgbClr val="FFCC66"/>
    <a:srgbClr val="FF00FF"/>
    <a:srgbClr val="FFFF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07" d="100"/>
          <a:sy n="107" d="100"/>
        </p:scale>
        <p:origin x="6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hyperlink" Target="mailto:taylor.christine@cusd80.com" TargetMode="Externa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hyperlink" Target="mailto:taylor.christine@cusd80.com" TargetMode="Externa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AEBFD-1BA8-445A-8631-6B1090B15F7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7DB39F6-7ADC-4BC2-8528-1991A022E997}">
      <dgm:prSet/>
      <dgm:spPr/>
      <dgm:t>
        <a:bodyPr/>
        <a:lstStyle/>
        <a:p>
          <a:pPr>
            <a:lnSpc>
              <a:spcPct val="100000"/>
            </a:lnSpc>
          </a:pPr>
          <a:r>
            <a:rPr lang="en-US" dirty="0"/>
            <a:t>Completed club paperwork should be emailed to </a:t>
          </a:r>
          <a:r>
            <a:rPr lang="en-US" u="sng" dirty="0">
              <a:hlinkClick xmlns:r="http://schemas.openxmlformats.org/officeDocument/2006/relationships" r:id="rId1"/>
            </a:rPr>
            <a:t>taylor.christine@cusd80.com</a:t>
          </a:r>
          <a:r>
            <a:rPr lang="en-US" dirty="0"/>
            <a:t>.  Once approved by Michelle Good and District, sponsors will receive approved paperwork via email.  </a:t>
          </a:r>
        </a:p>
      </dgm:t>
    </dgm:pt>
    <dgm:pt modelId="{77E447A4-49DA-404A-A16B-D5E2AA116D74}" type="parTrans" cxnId="{C1F49E74-6858-4FB5-9ACC-36EF8E11C606}">
      <dgm:prSet/>
      <dgm:spPr/>
      <dgm:t>
        <a:bodyPr/>
        <a:lstStyle/>
        <a:p>
          <a:endParaRPr lang="en-US"/>
        </a:p>
      </dgm:t>
    </dgm:pt>
    <dgm:pt modelId="{C06A1B52-8D1A-4A17-BA53-8F04BBEFE1A1}" type="sibTrans" cxnId="{C1F49E74-6858-4FB5-9ACC-36EF8E11C606}">
      <dgm:prSet/>
      <dgm:spPr/>
      <dgm:t>
        <a:bodyPr/>
        <a:lstStyle/>
        <a:p>
          <a:endParaRPr lang="en-US"/>
        </a:p>
      </dgm:t>
    </dgm:pt>
    <dgm:pt modelId="{0489105E-D332-4D1C-85BC-4928A77F4B62}">
      <dgm:prSet/>
      <dgm:spPr/>
      <dgm:t>
        <a:bodyPr/>
        <a:lstStyle/>
        <a:p>
          <a:pPr>
            <a:lnSpc>
              <a:spcPct val="100000"/>
            </a:lnSpc>
          </a:pPr>
          <a:r>
            <a:rPr lang="en-US" dirty="0"/>
            <a:t>All fundraisers must have club paperwork in place prior to submittal.  District requires Fundraising forms be submitted 14 days prior to the event.   Please make sure you are using the most current form! </a:t>
          </a:r>
        </a:p>
      </dgm:t>
    </dgm:pt>
    <dgm:pt modelId="{9C4AD45A-7343-4606-934F-A533AC47BEF1}" type="parTrans" cxnId="{E7FBC7F4-2F33-439F-A987-218AD637E240}">
      <dgm:prSet/>
      <dgm:spPr/>
      <dgm:t>
        <a:bodyPr/>
        <a:lstStyle/>
        <a:p>
          <a:endParaRPr lang="en-US"/>
        </a:p>
      </dgm:t>
    </dgm:pt>
    <dgm:pt modelId="{763794DB-9BCF-45FE-903F-BBB0F758A13A}" type="sibTrans" cxnId="{E7FBC7F4-2F33-439F-A987-218AD637E240}">
      <dgm:prSet/>
      <dgm:spPr/>
      <dgm:t>
        <a:bodyPr/>
        <a:lstStyle/>
        <a:p>
          <a:endParaRPr lang="en-US"/>
        </a:p>
      </dgm:t>
    </dgm:pt>
    <dgm:pt modelId="{26DBA247-43FF-4109-AFDD-C5E90A425992}">
      <dgm:prSet/>
      <dgm:spPr/>
      <dgm:t>
        <a:bodyPr/>
        <a:lstStyle/>
        <a:p>
          <a:pPr>
            <a:lnSpc>
              <a:spcPct val="100000"/>
            </a:lnSpc>
          </a:pPr>
          <a:r>
            <a:rPr lang="en-US" dirty="0"/>
            <a:t>Email Fundraiser approval forms to </a:t>
          </a:r>
          <a:r>
            <a:rPr lang="en-US" u="sng" dirty="0">
              <a:hlinkClick xmlns:r="http://schemas.openxmlformats.org/officeDocument/2006/relationships" r:id="rId1"/>
            </a:rPr>
            <a:t>taylor.christine@cusd80.com</a:t>
          </a:r>
          <a:r>
            <a:rPr lang="en-US" dirty="0"/>
            <a:t>.  </a:t>
          </a:r>
        </a:p>
      </dgm:t>
    </dgm:pt>
    <dgm:pt modelId="{3E8F899A-E379-4720-934B-9BA220E8D78B}" type="parTrans" cxnId="{B2242DDF-DD9C-4F94-BADB-8FBEE1F7E83A}">
      <dgm:prSet/>
      <dgm:spPr/>
      <dgm:t>
        <a:bodyPr/>
        <a:lstStyle/>
        <a:p>
          <a:endParaRPr lang="en-US"/>
        </a:p>
      </dgm:t>
    </dgm:pt>
    <dgm:pt modelId="{1D0C1EEC-CB8B-4F55-8D9E-35437B887CFD}" type="sibTrans" cxnId="{B2242DDF-DD9C-4F94-BADB-8FBEE1F7E83A}">
      <dgm:prSet/>
      <dgm:spPr/>
      <dgm:t>
        <a:bodyPr/>
        <a:lstStyle/>
        <a:p>
          <a:endParaRPr lang="en-US"/>
        </a:p>
      </dgm:t>
    </dgm:pt>
    <dgm:pt modelId="{A32A29E2-2BF0-4DA1-BAC0-B873A179E371}">
      <dgm:prSet/>
      <dgm:spPr/>
      <dgm:t>
        <a:bodyPr/>
        <a:lstStyle/>
        <a:p>
          <a:pPr>
            <a:lnSpc>
              <a:spcPct val="100000"/>
            </a:lnSpc>
          </a:pPr>
          <a:r>
            <a:rPr lang="en-US" dirty="0"/>
            <a:t>Fundraiser approval forms must be signed by the sponsor, then submitted for Mrs. Good’s approval.  Her office will send it to district for the Assistant Superintendent’s approval. Fundraisers should not begin until it has been officially approved. Once approved, you will receive a signed form from Chris Taylor via email.  </a:t>
          </a:r>
        </a:p>
      </dgm:t>
    </dgm:pt>
    <dgm:pt modelId="{3743E8B2-4BFB-475C-8FC8-D36B8122F224}" type="parTrans" cxnId="{0F10F6B5-AB2F-4926-822B-1E681875F3FF}">
      <dgm:prSet/>
      <dgm:spPr/>
      <dgm:t>
        <a:bodyPr/>
        <a:lstStyle/>
        <a:p>
          <a:endParaRPr lang="en-US"/>
        </a:p>
      </dgm:t>
    </dgm:pt>
    <dgm:pt modelId="{8F0D87B9-C543-46D7-A869-82DA9171047C}" type="sibTrans" cxnId="{0F10F6B5-AB2F-4926-822B-1E681875F3FF}">
      <dgm:prSet/>
      <dgm:spPr/>
      <dgm:t>
        <a:bodyPr/>
        <a:lstStyle/>
        <a:p>
          <a:endParaRPr lang="en-US"/>
        </a:p>
      </dgm:t>
    </dgm:pt>
    <dgm:pt modelId="{46EFFA11-E3A9-4F90-9CCF-D381FDD5CB9E}">
      <dgm:prSet/>
      <dgm:spPr/>
      <dgm:t>
        <a:bodyPr/>
        <a:lstStyle/>
        <a:p>
          <a:pPr>
            <a:lnSpc>
              <a:spcPct val="100000"/>
            </a:lnSpc>
          </a:pPr>
          <a:r>
            <a:rPr lang="en-US" dirty="0"/>
            <a:t>When boosters and Student Activity clubs are involved in joint fund-raising, the proceeds must be allocated proportionately between the two, based on effort devoted by each.  Money should be deposited into the club account within 2 weeks of the end of the fundraiser.  Boosters should send the check to the bookstore for deposit.    </a:t>
          </a:r>
        </a:p>
      </dgm:t>
    </dgm:pt>
    <dgm:pt modelId="{48B40864-4B3D-40A3-BF83-A7C10BB2F48E}" type="parTrans" cxnId="{E1238F56-4579-4F44-9375-C7E34DC9726C}">
      <dgm:prSet/>
      <dgm:spPr/>
      <dgm:t>
        <a:bodyPr/>
        <a:lstStyle/>
        <a:p>
          <a:endParaRPr lang="en-US"/>
        </a:p>
      </dgm:t>
    </dgm:pt>
    <dgm:pt modelId="{8352485A-9F80-4D8B-9E1E-0D9660B73D65}" type="sibTrans" cxnId="{E1238F56-4579-4F44-9375-C7E34DC9726C}">
      <dgm:prSet/>
      <dgm:spPr/>
      <dgm:t>
        <a:bodyPr/>
        <a:lstStyle/>
        <a:p>
          <a:endParaRPr lang="en-US"/>
        </a:p>
      </dgm:t>
    </dgm:pt>
    <dgm:pt modelId="{91723E29-D109-4B7C-A480-13145094E693}">
      <dgm:prSet/>
      <dgm:spPr/>
      <dgm:t>
        <a:bodyPr/>
        <a:lstStyle/>
        <a:p>
          <a:pPr>
            <a:lnSpc>
              <a:spcPct val="100000"/>
            </a:lnSpc>
          </a:pPr>
          <a:r>
            <a:rPr lang="en-US"/>
            <a:t>Go to:  Bashabears.com for club paperwork and fundraising forms.  </a:t>
          </a:r>
        </a:p>
      </dgm:t>
    </dgm:pt>
    <dgm:pt modelId="{23F7BD57-1DE4-449D-8462-EA6D102FE62D}" type="parTrans" cxnId="{C822BC79-BDA0-4C52-A1BF-2E712B3B75CB}">
      <dgm:prSet/>
      <dgm:spPr/>
      <dgm:t>
        <a:bodyPr/>
        <a:lstStyle/>
        <a:p>
          <a:endParaRPr lang="en-US"/>
        </a:p>
      </dgm:t>
    </dgm:pt>
    <dgm:pt modelId="{1D180968-A3C5-4C5C-99A4-FE3687381D6B}" type="sibTrans" cxnId="{C822BC79-BDA0-4C52-A1BF-2E712B3B75CB}">
      <dgm:prSet/>
      <dgm:spPr/>
      <dgm:t>
        <a:bodyPr/>
        <a:lstStyle/>
        <a:p>
          <a:endParaRPr lang="en-US"/>
        </a:p>
      </dgm:t>
    </dgm:pt>
    <dgm:pt modelId="{DD2DC81D-7B25-437D-BA15-EE90564E0BAF}" type="pres">
      <dgm:prSet presAssocID="{856AEBFD-1BA8-445A-8631-6B1090B15F72}" presName="root" presStyleCnt="0">
        <dgm:presLayoutVars>
          <dgm:dir/>
          <dgm:resizeHandles val="exact"/>
        </dgm:presLayoutVars>
      </dgm:prSet>
      <dgm:spPr/>
    </dgm:pt>
    <dgm:pt modelId="{198DFD02-DADC-4242-8D91-6AC3377E6C54}" type="pres">
      <dgm:prSet presAssocID="{97DB39F6-7ADC-4BC2-8528-1991A022E997}" presName="compNode" presStyleCnt="0"/>
      <dgm:spPr/>
    </dgm:pt>
    <dgm:pt modelId="{F0527C93-361B-4C8E-9784-C3DC49497DF8}" type="pres">
      <dgm:prSet presAssocID="{97DB39F6-7ADC-4BC2-8528-1991A022E997}"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nvelope"/>
        </a:ext>
      </dgm:extLst>
    </dgm:pt>
    <dgm:pt modelId="{8F8CFF13-F12C-4C48-B7B8-ACB3E2689698}" type="pres">
      <dgm:prSet presAssocID="{97DB39F6-7ADC-4BC2-8528-1991A022E997}" presName="spaceRect" presStyleCnt="0"/>
      <dgm:spPr/>
    </dgm:pt>
    <dgm:pt modelId="{B05DB5A9-CD13-4170-8ED1-057FF94DC72E}" type="pres">
      <dgm:prSet presAssocID="{97DB39F6-7ADC-4BC2-8528-1991A022E997}" presName="textRect" presStyleLbl="revTx" presStyleIdx="0" presStyleCnt="6">
        <dgm:presLayoutVars>
          <dgm:chMax val="1"/>
          <dgm:chPref val="1"/>
        </dgm:presLayoutVars>
      </dgm:prSet>
      <dgm:spPr/>
    </dgm:pt>
    <dgm:pt modelId="{FBDAF79A-FA43-49C1-8EEB-5BC19C5F28F5}" type="pres">
      <dgm:prSet presAssocID="{C06A1B52-8D1A-4A17-BA53-8F04BBEFE1A1}" presName="sibTrans" presStyleCnt="0"/>
      <dgm:spPr/>
    </dgm:pt>
    <dgm:pt modelId="{DA7E5167-B0A5-401F-BE85-9A7E26995701}" type="pres">
      <dgm:prSet presAssocID="{0489105E-D332-4D1C-85BC-4928A77F4B62}" presName="compNode" presStyleCnt="0"/>
      <dgm:spPr/>
    </dgm:pt>
    <dgm:pt modelId="{DA1A8D07-465C-490A-A278-C14EFB6E25FE}" type="pres">
      <dgm:prSet presAssocID="{0489105E-D332-4D1C-85BC-4928A77F4B62}" presName="iconRect" presStyleLbl="node1" presStyleIdx="1" presStyleCnt="6"/>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Daily calendar with solid fill"/>
        </a:ext>
      </dgm:extLst>
    </dgm:pt>
    <dgm:pt modelId="{00503B71-2C45-45D4-8F1D-74694AEF2702}" type="pres">
      <dgm:prSet presAssocID="{0489105E-D332-4D1C-85BC-4928A77F4B62}" presName="spaceRect" presStyleCnt="0"/>
      <dgm:spPr/>
    </dgm:pt>
    <dgm:pt modelId="{996E0ED8-BEA9-4537-BE70-81BB4E44287D}" type="pres">
      <dgm:prSet presAssocID="{0489105E-D332-4D1C-85BC-4928A77F4B62}" presName="textRect" presStyleLbl="revTx" presStyleIdx="1" presStyleCnt="6">
        <dgm:presLayoutVars>
          <dgm:chMax val="1"/>
          <dgm:chPref val="1"/>
        </dgm:presLayoutVars>
      </dgm:prSet>
      <dgm:spPr/>
    </dgm:pt>
    <dgm:pt modelId="{91731F26-46C5-49D2-8730-888E2E92ACC1}" type="pres">
      <dgm:prSet presAssocID="{763794DB-9BCF-45FE-903F-BBB0F758A13A}" presName="sibTrans" presStyleCnt="0"/>
      <dgm:spPr/>
    </dgm:pt>
    <dgm:pt modelId="{0D3AEDD6-B7AD-4779-A3C3-CD02C6410C3C}" type="pres">
      <dgm:prSet presAssocID="{26DBA247-43FF-4109-AFDD-C5E90A425992}" presName="compNode" presStyleCnt="0"/>
      <dgm:spPr/>
    </dgm:pt>
    <dgm:pt modelId="{60C08364-1A81-4FD1-9A16-8B35F378C7B9}" type="pres">
      <dgm:prSet presAssocID="{26DBA247-43FF-4109-AFDD-C5E90A425992}"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Email"/>
        </a:ext>
      </dgm:extLst>
    </dgm:pt>
    <dgm:pt modelId="{53B2F5B5-F935-4F38-BEC9-FB604A97B7A4}" type="pres">
      <dgm:prSet presAssocID="{26DBA247-43FF-4109-AFDD-C5E90A425992}" presName="spaceRect" presStyleCnt="0"/>
      <dgm:spPr/>
    </dgm:pt>
    <dgm:pt modelId="{E7C6B13A-C469-4DFC-9EAE-E269F8E6D3B2}" type="pres">
      <dgm:prSet presAssocID="{26DBA247-43FF-4109-AFDD-C5E90A425992}" presName="textRect" presStyleLbl="revTx" presStyleIdx="2" presStyleCnt="6">
        <dgm:presLayoutVars>
          <dgm:chMax val="1"/>
          <dgm:chPref val="1"/>
        </dgm:presLayoutVars>
      </dgm:prSet>
      <dgm:spPr/>
    </dgm:pt>
    <dgm:pt modelId="{CB09907E-E655-4DC4-88BF-3400DD5D56E6}" type="pres">
      <dgm:prSet presAssocID="{1D0C1EEC-CB8B-4F55-8D9E-35437B887CFD}" presName="sibTrans" presStyleCnt="0"/>
      <dgm:spPr/>
    </dgm:pt>
    <dgm:pt modelId="{2DFD9529-E2EC-4A6B-AEB0-C7367E26C27B}" type="pres">
      <dgm:prSet presAssocID="{A32A29E2-2BF0-4DA1-BAC0-B873A179E371}" presName="compNode" presStyleCnt="0"/>
      <dgm:spPr/>
    </dgm:pt>
    <dgm:pt modelId="{862ABC22-4854-4FBE-BCA8-ECB50117DA4D}" type="pres">
      <dgm:prSet presAssocID="{A32A29E2-2BF0-4DA1-BAC0-B873A179E371}"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Signature with solid fill"/>
        </a:ext>
      </dgm:extLst>
    </dgm:pt>
    <dgm:pt modelId="{02CADBC9-E26C-49CB-B751-072B506D3448}" type="pres">
      <dgm:prSet presAssocID="{A32A29E2-2BF0-4DA1-BAC0-B873A179E371}" presName="spaceRect" presStyleCnt="0"/>
      <dgm:spPr/>
    </dgm:pt>
    <dgm:pt modelId="{144BCB8D-3F9D-4F1A-A6E9-415371DAB4FE}" type="pres">
      <dgm:prSet presAssocID="{A32A29E2-2BF0-4DA1-BAC0-B873A179E371}" presName="textRect" presStyleLbl="revTx" presStyleIdx="3" presStyleCnt="6">
        <dgm:presLayoutVars>
          <dgm:chMax val="1"/>
          <dgm:chPref val="1"/>
        </dgm:presLayoutVars>
      </dgm:prSet>
      <dgm:spPr/>
    </dgm:pt>
    <dgm:pt modelId="{3EA637BA-6E0E-4BDF-AC1F-FB93494657CD}" type="pres">
      <dgm:prSet presAssocID="{8F0D87B9-C543-46D7-A869-82DA9171047C}" presName="sibTrans" presStyleCnt="0"/>
      <dgm:spPr/>
    </dgm:pt>
    <dgm:pt modelId="{DBF17141-DAAC-4E50-B9F0-106F84A2B91A}" type="pres">
      <dgm:prSet presAssocID="{46EFFA11-E3A9-4F90-9CCF-D381FDD5CB9E}" presName="compNode" presStyleCnt="0"/>
      <dgm:spPr/>
    </dgm:pt>
    <dgm:pt modelId="{C5BE2347-30C0-4053-A869-FB3731BF861A}" type="pres">
      <dgm:prSet presAssocID="{46EFFA11-E3A9-4F90-9CCF-D381FDD5CB9E}" presName="iconRect" presStyleLbl="node1" presStyleIdx="4" presStyleCnt="6"/>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Pie chart with solid fill"/>
        </a:ext>
      </dgm:extLst>
    </dgm:pt>
    <dgm:pt modelId="{742D374D-A1E6-4D0E-ACBC-7A619E6E4F71}" type="pres">
      <dgm:prSet presAssocID="{46EFFA11-E3A9-4F90-9CCF-D381FDD5CB9E}" presName="spaceRect" presStyleCnt="0"/>
      <dgm:spPr/>
    </dgm:pt>
    <dgm:pt modelId="{8FE9BB4C-1929-49BF-BB01-788313B37A29}" type="pres">
      <dgm:prSet presAssocID="{46EFFA11-E3A9-4F90-9CCF-D381FDD5CB9E}" presName="textRect" presStyleLbl="revTx" presStyleIdx="4" presStyleCnt="6">
        <dgm:presLayoutVars>
          <dgm:chMax val="1"/>
          <dgm:chPref val="1"/>
        </dgm:presLayoutVars>
      </dgm:prSet>
      <dgm:spPr/>
    </dgm:pt>
    <dgm:pt modelId="{756847FE-3BA6-4818-8133-C12FEEE905F8}" type="pres">
      <dgm:prSet presAssocID="{8352485A-9F80-4D8B-9E1E-0D9660B73D65}" presName="sibTrans" presStyleCnt="0"/>
      <dgm:spPr/>
    </dgm:pt>
    <dgm:pt modelId="{47601809-B381-4986-9BEC-8D40F9980570}" type="pres">
      <dgm:prSet presAssocID="{91723E29-D109-4B7C-A480-13145094E693}" presName="compNode" presStyleCnt="0"/>
      <dgm:spPr/>
    </dgm:pt>
    <dgm:pt modelId="{077011EF-7BA4-4B70-9F9A-A3B787AC601B}" type="pres">
      <dgm:prSet presAssocID="{91723E29-D109-4B7C-A480-13145094E693}" presName="iconRect" presStyleLbl="node1" presStyleIdx="5" presStyleCnt="6"/>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053D32B0-3BC9-4BF9-A6CB-D37D491E5AD6}" type="pres">
      <dgm:prSet presAssocID="{91723E29-D109-4B7C-A480-13145094E693}" presName="spaceRect" presStyleCnt="0"/>
      <dgm:spPr/>
    </dgm:pt>
    <dgm:pt modelId="{31D5F94C-3335-4CD5-B66A-DD135158374C}" type="pres">
      <dgm:prSet presAssocID="{91723E29-D109-4B7C-A480-13145094E693}" presName="textRect" presStyleLbl="revTx" presStyleIdx="5" presStyleCnt="6">
        <dgm:presLayoutVars>
          <dgm:chMax val="1"/>
          <dgm:chPref val="1"/>
        </dgm:presLayoutVars>
      </dgm:prSet>
      <dgm:spPr/>
    </dgm:pt>
  </dgm:ptLst>
  <dgm:cxnLst>
    <dgm:cxn modelId="{C1C32128-DB77-456E-B8F0-7299A6511409}" type="presOf" srcId="{97DB39F6-7ADC-4BC2-8528-1991A022E997}" destId="{B05DB5A9-CD13-4170-8ED1-057FF94DC72E}" srcOrd="0" destOrd="0" presId="urn:microsoft.com/office/officeart/2018/2/layout/IconLabelList"/>
    <dgm:cxn modelId="{F2FF642E-A9C4-44B1-8D38-F370852FC17B}" type="presOf" srcId="{91723E29-D109-4B7C-A480-13145094E693}" destId="{31D5F94C-3335-4CD5-B66A-DD135158374C}" srcOrd="0" destOrd="0" presId="urn:microsoft.com/office/officeart/2018/2/layout/IconLabelList"/>
    <dgm:cxn modelId="{C1F49E74-6858-4FB5-9ACC-36EF8E11C606}" srcId="{856AEBFD-1BA8-445A-8631-6B1090B15F72}" destId="{97DB39F6-7ADC-4BC2-8528-1991A022E997}" srcOrd="0" destOrd="0" parTransId="{77E447A4-49DA-404A-A16B-D5E2AA116D74}" sibTransId="{C06A1B52-8D1A-4A17-BA53-8F04BBEFE1A1}"/>
    <dgm:cxn modelId="{E1238F56-4579-4F44-9375-C7E34DC9726C}" srcId="{856AEBFD-1BA8-445A-8631-6B1090B15F72}" destId="{46EFFA11-E3A9-4F90-9CCF-D381FDD5CB9E}" srcOrd="4" destOrd="0" parTransId="{48B40864-4B3D-40A3-BF83-A7C10BB2F48E}" sibTransId="{8352485A-9F80-4D8B-9E1E-0D9660B73D65}"/>
    <dgm:cxn modelId="{C822BC79-BDA0-4C52-A1BF-2E712B3B75CB}" srcId="{856AEBFD-1BA8-445A-8631-6B1090B15F72}" destId="{91723E29-D109-4B7C-A480-13145094E693}" srcOrd="5" destOrd="0" parTransId="{23F7BD57-1DE4-449D-8462-EA6D102FE62D}" sibTransId="{1D180968-A3C5-4C5C-99A4-FE3687381D6B}"/>
    <dgm:cxn modelId="{A9ECB58A-CD37-4DC9-AE5E-C2CEDC6353FE}" type="presOf" srcId="{46EFFA11-E3A9-4F90-9CCF-D381FDD5CB9E}" destId="{8FE9BB4C-1929-49BF-BB01-788313B37A29}" srcOrd="0" destOrd="0" presId="urn:microsoft.com/office/officeart/2018/2/layout/IconLabelList"/>
    <dgm:cxn modelId="{0F10F6B5-AB2F-4926-822B-1E681875F3FF}" srcId="{856AEBFD-1BA8-445A-8631-6B1090B15F72}" destId="{A32A29E2-2BF0-4DA1-BAC0-B873A179E371}" srcOrd="3" destOrd="0" parTransId="{3743E8B2-4BFB-475C-8FC8-D36B8122F224}" sibTransId="{8F0D87B9-C543-46D7-A869-82DA9171047C}"/>
    <dgm:cxn modelId="{EC9234B7-E5B6-4865-B324-559AB95069D4}" type="presOf" srcId="{26DBA247-43FF-4109-AFDD-C5E90A425992}" destId="{E7C6B13A-C469-4DFC-9EAE-E269F8E6D3B2}" srcOrd="0" destOrd="0" presId="urn:microsoft.com/office/officeart/2018/2/layout/IconLabelList"/>
    <dgm:cxn modelId="{6D9CD1BE-15A3-43DA-A7C7-6AFF6727FE87}" type="presOf" srcId="{0489105E-D332-4D1C-85BC-4928A77F4B62}" destId="{996E0ED8-BEA9-4537-BE70-81BB4E44287D}" srcOrd="0" destOrd="0" presId="urn:microsoft.com/office/officeart/2018/2/layout/IconLabelList"/>
    <dgm:cxn modelId="{CBA289CE-0309-4381-A91B-D06EFD1CE70D}" type="presOf" srcId="{856AEBFD-1BA8-445A-8631-6B1090B15F72}" destId="{DD2DC81D-7B25-437D-BA15-EE90564E0BAF}" srcOrd="0" destOrd="0" presId="urn:microsoft.com/office/officeart/2018/2/layout/IconLabelList"/>
    <dgm:cxn modelId="{B2242DDF-DD9C-4F94-BADB-8FBEE1F7E83A}" srcId="{856AEBFD-1BA8-445A-8631-6B1090B15F72}" destId="{26DBA247-43FF-4109-AFDD-C5E90A425992}" srcOrd="2" destOrd="0" parTransId="{3E8F899A-E379-4720-934B-9BA220E8D78B}" sibTransId="{1D0C1EEC-CB8B-4F55-8D9E-35437B887CFD}"/>
    <dgm:cxn modelId="{E7FBC7F4-2F33-439F-A987-218AD637E240}" srcId="{856AEBFD-1BA8-445A-8631-6B1090B15F72}" destId="{0489105E-D332-4D1C-85BC-4928A77F4B62}" srcOrd="1" destOrd="0" parTransId="{9C4AD45A-7343-4606-934F-A533AC47BEF1}" sibTransId="{763794DB-9BCF-45FE-903F-BBB0F758A13A}"/>
    <dgm:cxn modelId="{91B108FA-22DA-4E7A-B614-4D4091E3BC40}" type="presOf" srcId="{A32A29E2-2BF0-4DA1-BAC0-B873A179E371}" destId="{144BCB8D-3F9D-4F1A-A6E9-415371DAB4FE}" srcOrd="0" destOrd="0" presId="urn:microsoft.com/office/officeart/2018/2/layout/IconLabelList"/>
    <dgm:cxn modelId="{51A73BD4-F3ED-4EA3-ACAE-4EC87EE97315}" type="presParOf" srcId="{DD2DC81D-7B25-437D-BA15-EE90564E0BAF}" destId="{198DFD02-DADC-4242-8D91-6AC3377E6C54}" srcOrd="0" destOrd="0" presId="urn:microsoft.com/office/officeart/2018/2/layout/IconLabelList"/>
    <dgm:cxn modelId="{748330BF-383F-437A-BDFD-1D7045029898}" type="presParOf" srcId="{198DFD02-DADC-4242-8D91-6AC3377E6C54}" destId="{F0527C93-361B-4C8E-9784-C3DC49497DF8}" srcOrd="0" destOrd="0" presId="urn:microsoft.com/office/officeart/2018/2/layout/IconLabelList"/>
    <dgm:cxn modelId="{6425ABD5-E7BB-430C-BBC2-FD8ED6C5CDBF}" type="presParOf" srcId="{198DFD02-DADC-4242-8D91-6AC3377E6C54}" destId="{8F8CFF13-F12C-4C48-B7B8-ACB3E2689698}" srcOrd="1" destOrd="0" presId="urn:microsoft.com/office/officeart/2018/2/layout/IconLabelList"/>
    <dgm:cxn modelId="{34481192-A2D6-497A-BABD-6E222D558FFB}" type="presParOf" srcId="{198DFD02-DADC-4242-8D91-6AC3377E6C54}" destId="{B05DB5A9-CD13-4170-8ED1-057FF94DC72E}" srcOrd="2" destOrd="0" presId="urn:microsoft.com/office/officeart/2018/2/layout/IconLabelList"/>
    <dgm:cxn modelId="{BD296023-508C-4BFB-8D20-F0DED8D7E346}" type="presParOf" srcId="{DD2DC81D-7B25-437D-BA15-EE90564E0BAF}" destId="{FBDAF79A-FA43-49C1-8EEB-5BC19C5F28F5}" srcOrd="1" destOrd="0" presId="urn:microsoft.com/office/officeart/2018/2/layout/IconLabelList"/>
    <dgm:cxn modelId="{B4B6251B-1BBB-4DA0-A754-1463D805FEDF}" type="presParOf" srcId="{DD2DC81D-7B25-437D-BA15-EE90564E0BAF}" destId="{DA7E5167-B0A5-401F-BE85-9A7E26995701}" srcOrd="2" destOrd="0" presId="urn:microsoft.com/office/officeart/2018/2/layout/IconLabelList"/>
    <dgm:cxn modelId="{9FC5078C-A6CB-455D-B415-2B36D9D1C9AF}" type="presParOf" srcId="{DA7E5167-B0A5-401F-BE85-9A7E26995701}" destId="{DA1A8D07-465C-490A-A278-C14EFB6E25FE}" srcOrd="0" destOrd="0" presId="urn:microsoft.com/office/officeart/2018/2/layout/IconLabelList"/>
    <dgm:cxn modelId="{E0F85C5D-44D1-4D8D-BD64-9BAC5F13F814}" type="presParOf" srcId="{DA7E5167-B0A5-401F-BE85-9A7E26995701}" destId="{00503B71-2C45-45D4-8F1D-74694AEF2702}" srcOrd="1" destOrd="0" presId="urn:microsoft.com/office/officeart/2018/2/layout/IconLabelList"/>
    <dgm:cxn modelId="{6FFCAF5D-177A-4E21-8BDC-A69DEBA1A99D}" type="presParOf" srcId="{DA7E5167-B0A5-401F-BE85-9A7E26995701}" destId="{996E0ED8-BEA9-4537-BE70-81BB4E44287D}" srcOrd="2" destOrd="0" presId="urn:microsoft.com/office/officeart/2018/2/layout/IconLabelList"/>
    <dgm:cxn modelId="{7F62CA21-848B-4063-AAF9-504EFB2AD36F}" type="presParOf" srcId="{DD2DC81D-7B25-437D-BA15-EE90564E0BAF}" destId="{91731F26-46C5-49D2-8730-888E2E92ACC1}" srcOrd="3" destOrd="0" presId="urn:microsoft.com/office/officeart/2018/2/layout/IconLabelList"/>
    <dgm:cxn modelId="{E489A2DF-4525-439E-BC57-D6C9884B5D6C}" type="presParOf" srcId="{DD2DC81D-7B25-437D-BA15-EE90564E0BAF}" destId="{0D3AEDD6-B7AD-4779-A3C3-CD02C6410C3C}" srcOrd="4" destOrd="0" presId="urn:microsoft.com/office/officeart/2018/2/layout/IconLabelList"/>
    <dgm:cxn modelId="{32A12339-CD6D-4F91-857E-44C5AC194E00}" type="presParOf" srcId="{0D3AEDD6-B7AD-4779-A3C3-CD02C6410C3C}" destId="{60C08364-1A81-4FD1-9A16-8B35F378C7B9}" srcOrd="0" destOrd="0" presId="urn:microsoft.com/office/officeart/2018/2/layout/IconLabelList"/>
    <dgm:cxn modelId="{3FA6BBAE-2FE4-4CAE-8551-81C1EB0C6D8D}" type="presParOf" srcId="{0D3AEDD6-B7AD-4779-A3C3-CD02C6410C3C}" destId="{53B2F5B5-F935-4F38-BEC9-FB604A97B7A4}" srcOrd="1" destOrd="0" presId="urn:microsoft.com/office/officeart/2018/2/layout/IconLabelList"/>
    <dgm:cxn modelId="{25BD2FA3-3656-4DC4-8C28-197B55A6B148}" type="presParOf" srcId="{0D3AEDD6-B7AD-4779-A3C3-CD02C6410C3C}" destId="{E7C6B13A-C469-4DFC-9EAE-E269F8E6D3B2}" srcOrd="2" destOrd="0" presId="urn:microsoft.com/office/officeart/2018/2/layout/IconLabelList"/>
    <dgm:cxn modelId="{68A06997-F36A-4A6E-BA9F-E0F6C86A2A07}" type="presParOf" srcId="{DD2DC81D-7B25-437D-BA15-EE90564E0BAF}" destId="{CB09907E-E655-4DC4-88BF-3400DD5D56E6}" srcOrd="5" destOrd="0" presId="urn:microsoft.com/office/officeart/2018/2/layout/IconLabelList"/>
    <dgm:cxn modelId="{2710E920-06EE-4318-BE9E-EDAB7EF41785}" type="presParOf" srcId="{DD2DC81D-7B25-437D-BA15-EE90564E0BAF}" destId="{2DFD9529-E2EC-4A6B-AEB0-C7367E26C27B}" srcOrd="6" destOrd="0" presId="urn:microsoft.com/office/officeart/2018/2/layout/IconLabelList"/>
    <dgm:cxn modelId="{62C22D75-397D-41D4-A9D2-17883C4B7057}" type="presParOf" srcId="{2DFD9529-E2EC-4A6B-AEB0-C7367E26C27B}" destId="{862ABC22-4854-4FBE-BCA8-ECB50117DA4D}" srcOrd="0" destOrd="0" presId="urn:microsoft.com/office/officeart/2018/2/layout/IconLabelList"/>
    <dgm:cxn modelId="{2CFC3832-8F5E-4735-A091-A3923C36C215}" type="presParOf" srcId="{2DFD9529-E2EC-4A6B-AEB0-C7367E26C27B}" destId="{02CADBC9-E26C-49CB-B751-072B506D3448}" srcOrd="1" destOrd="0" presId="urn:microsoft.com/office/officeart/2018/2/layout/IconLabelList"/>
    <dgm:cxn modelId="{9C6ECB34-F51B-4FB1-A8AD-6A26D46F6C9C}" type="presParOf" srcId="{2DFD9529-E2EC-4A6B-AEB0-C7367E26C27B}" destId="{144BCB8D-3F9D-4F1A-A6E9-415371DAB4FE}" srcOrd="2" destOrd="0" presId="urn:microsoft.com/office/officeart/2018/2/layout/IconLabelList"/>
    <dgm:cxn modelId="{CE073059-3E6A-4539-9AFD-DDD7D2538D65}" type="presParOf" srcId="{DD2DC81D-7B25-437D-BA15-EE90564E0BAF}" destId="{3EA637BA-6E0E-4BDF-AC1F-FB93494657CD}" srcOrd="7" destOrd="0" presId="urn:microsoft.com/office/officeart/2018/2/layout/IconLabelList"/>
    <dgm:cxn modelId="{1022EE55-7D0F-4162-9D6F-BB001A746CE7}" type="presParOf" srcId="{DD2DC81D-7B25-437D-BA15-EE90564E0BAF}" destId="{DBF17141-DAAC-4E50-B9F0-106F84A2B91A}" srcOrd="8" destOrd="0" presId="urn:microsoft.com/office/officeart/2018/2/layout/IconLabelList"/>
    <dgm:cxn modelId="{63812315-07CE-4BE6-8CA5-4AF8BF5B19DB}" type="presParOf" srcId="{DBF17141-DAAC-4E50-B9F0-106F84A2B91A}" destId="{C5BE2347-30C0-4053-A869-FB3731BF861A}" srcOrd="0" destOrd="0" presId="urn:microsoft.com/office/officeart/2018/2/layout/IconLabelList"/>
    <dgm:cxn modelId="{0E06A013-AB1D-4269-8777-C6FBAA883DF1}" type="presParOf" srcId="{DBF17141-DAAC-4E50-B9F0-106F84A2B91A}" destId="{742D374D-A1E6-4D0E-ACBC-7A619E6E4F71}" srcOrd="1" destOrd="0" presId="urn:microsoft.com/office/officeart/2018/2/layout/IconLabelList"/>
    <dgm:cxn modelId="{E013FB10-BB61-49B1-9A8F-CA1E9D20895B}" type="presParOf" srcId="{DBF17141-DAAC-4E50-B9F0-106F84A2B91A}" destId="{8FE9BB4C-1929-49BF-BB01-788313B37A29}" srcOrd="2" destOrd="0" presId="urn:microsoft.com/office/officeart/2018/2/layout/IconLabelList"/>
    <dgm:cxn modelId="{49554FDE-31B5-4EC3-8AA2-92560B2906AE}" type="presParOf" srcId="{DD2DC81D-7B25-437D-BA15-EE90564E0BAF}" destId="{756847FE-3BA6-4818-8133-C12FEEE905F8}" srcOrd="9" destOrd="0" presId="urn:microsoft.com/office/officeart/2018/2/layout/IconLabelList"/>
    <dgm:cxn modelId="{96E1BDEA-63F8-4EC7-8B96-0D143EFFCB59}" type="presParOf" srcId="{DD2DC81D-7B25-437D-BA15-EE90564E0BAF}" destId="{47601809-B381-4986-9BEC-8D40F9980570}" srcOrd="10" destOrd="0" presId="urn:microsoft.com/office/officeart/2018/2/layout/IconLabelList"/>
    <dgm:cxn modelId="{89EC05C2-29E3-4D03-8D8A-FB3B0C628BE3}" type="presParOf" srcId="{47601809-B381-4986-9BEC-8D40F9980570}" destId="{077011EF-7BA4-4B70-9F9A-A3B787AC601B}" srcOrd="0" destOrd="0" presId="urn:microsoft.com/office/officeart/2018/2/layout/IconLabelList"/>
    <dgm:cxn modelId="{D273C77A-70AB-463D-8082-8EBB0C2317AC}" type="presParOf" srcId="{47601809-B381-4986-9BEC-8D40F9980570}" destId="{053D32B0-3BC9-4BF9-A6CB-D37D491E5AD6}" srcOrd="1" destOrd="0" presId="urn:microsoft.com/office/officeart/2018/2/layout/IconLabelList"/>
    <dgm:cxn modelId="{E1FE8FB5-469E-4567-BDAA-EC359F04624D}" type="presParOf" srcId="{47601809-B381-4986-9BEC-8D40F9980570}" destId="{31D5F94C-3335-4CD5-B66A-DD135158374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E78B20-2636-4E4C-8D80-6F5A65569E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73CD7F-5181-4658-A7C9-E54122233BF7}">
      <dgm:prSet/>
      <dgm:spPr/>
      <dgm:t>
        <a:bodyPr/>
        <a:lstStyle/>
        <a:p>
          <a:r>
            <a:rPr lang="en-US" b="1"/>
            <a:t>Professional Leave Request – 1 for every employee attending </a:t>
          </a:r>
          <a:r>
            <a:rPr lang="en-US"/>
            <a:t>(this includes off-campus coaches, assistant coaches, band techs, etc.)</a:t>
          </a:r>
        </a:p>
      </dgm:t>
    </dgm:pt>
    <dgm:pt modelId="{C4B97CE4-C389-446D-90C2-E8E4AFEE7D7B}" type="parTrans" cxnId="{2E19A33F-3502-40BD-8F8C-509C6DE7E9B2}">
      <dgm:prSet/>
      <dgm:spPr/>
      <dgm:t>
        <a:bodyPr/>
        <a:lstStyle/>
        <a:p>
          <a:endParaRPr lang="en-US"/>
        </a:p>
      </dgm:t>
    </dgm:pt>
    <dgm:pt modelId="{9BE61C89-25F7-444C-9354-11D2103571CE}" type="sibTrans" cxnId="{2E19A33F-3502-40BD-8F8C-509C6DE7E9B2}">
      <dgm:prSet/>
      <dgm:spPr/>
      <dgm:t>
        <a:bodyPr/>
        <a:lstStyle/>
        <a:p>
          <a:endParaRPr lang="en-US"/>
        </a:p>
      </dgm:t>
    </dgm:pt>
    <dgm:pt modelId="{A748FD0E-8CC8-4E8C-B867-B26A6B6C8CF0}">
      <dgm:prSet/>
      <dgm:spPr/>
      <dgm:t>
        <a:bodyPr/>
        <a:lstStyle/>
        <a:p>
          <a:r>
            <a:rPr lang="en-US" b="1" dirty="0"/>
            <a:t>Field Trip Transportation Request</a:t>
          </a:r>
          <a:endParaRPr lang="en-US" dirty="0"/>
        </a:p>
      </dgm:t>
    </dgm:pt>
    <dgm:pt modelId="{0965F2ED-FB36-4414-AF34-1048D48DD0AE}" type="parTrans" cxnId="{6FCA5F5C-DE54-4E80-ADA4-46F04B0C648D}">
      <dgm:prSet/>
      <dgm:spPr/>
      <dgm:t>
        <a:bodyPr/>
        <a:lstStyle/>
        <a:p>
          <a:endParaRPr lang="en-US"/>
        </a:p>
      </dgm:t>
    </dgm:pt>
    <dgm:pt modelId="{554386A3-204B-45C9-8386-E509C04C3EBA}" type="sibTrans" cxnId="{6FCA5F5C-DE54-4E80-ADA4-46F04B0C648D}">
      <dgm:prSet/>
      <dgm:spPr/>
      <dgm:t>
        <a:bodyPr/>
        <a:lstStyle/>
        <a:p>
          <a:endParaRPr lang="en-US"/>
        </a:p>
      </dgm:t>
    </dgm:pt>
    <dgm:pt modelId="{79CDEAFF-E054-4537-A090-6F95BE27C4C2}">
      <dgm:prSet/>
      <dgm:spPr/>
      <dgm:t>
        <a:bodyPr/>
        <a:lstStyle/>
        <a:p>
          <a:r>
            <a:rPr lang="en-US" b="1" dirty="0"/>
            <a:t>Routing Form – MUST have an account balance print out and a bookstore manager signature</a:t>
          </a:r>
          <a:r>
            <a:rPr lang="en-US" dirty="0"/>
            <a:t>.  If using student activities funds, you must attach minutes authorizing use.</a:t>
          </a:r>
        </a:p>
      </dgm:t>
    </dgm:pt>
    <dgm:pt modelId="{6FC495D9-0AA3-4A8C-BDF8-945122A259FA}" type="parTrans" cxnId="{6D70D9C7-D8A7-4C60-AF62-768240F2239C}">
      <dgm:prSet/>
      <dgm:spPr/>
      <dgm:t>
        <a:bodyPr/>
        <a:lstStyle/>
        <a:p>
          <a:endParaRPr lang="en-US"/>
        </a:p>
      </dgm:t>
    </dgm:pt>
    <dgm:pt modelId="{F22A5238-27A2-461C-A269-6A3E5CB398A9}" type="sibTrans" cxnId="{6D70D9C7-D8A7-4C60-AF62-768240F2239C}">
      <dgm:prSet/>
      <dgm:spPr/>
      <dgm:t>
        <a:bodyPr/>
        <a:lstStyle/>
        <a:p>
          <a:endParaRPr lang="en-US"/>
        </a:p>
      </dgm:t>
    </dgm:pt>
    <dgm:pt modelId="{3B83F1B4-403F-4CA2-B140-485B91AA2B83}">
      <dgm:prSet/>
      <dgm:spPr/>
      <dgm:t>
        <a:bodyPr/>
        <a:lstStyle/>
        <a:p>
          <a:r>
            <a:rPr lang="en-US" b="1"/>
            <a:t>Student Roster and list of Chaperones </a:t>
          </a:r>
          <a:r>
            <a:rPr lang="en-US"/>
            <a:t>– Tentative with paperwork.  Final student roster must be sent to the attendance office at least 24 hours prior to the field trip.  </a:t>
          </a:r>
        </a:p>
      </dgm:t>
    </dgm:pt>
    <dgm:pt modelId="{8023745A-3EA4-4EAC-A2BD-7A3CF2F65D48}" type="parTrans" cxnId="{85B29CF2-AA1E-4097-9FA7-6FE29197E064}">
      <dgm:prSet/>
      <dgm:spPr/>
      <dgm:t>
        <a:bodyPr/>
        <a:lstStyle/>
        <a:p>
          <a:endParaRPr lang="en-US"/>
        </a:p>
      </dgm:t>
    </dgm:pt>
    <dgm:pt modelId="{81312F3B-FC06-466A-9BF5-8D3AEF554B56}" type="sibTrans" cxnId="{85B29CF2-AA1E-4097-9FA7-6FE29197E064}">
      <dgm:prSet/>
      <dgm:spPr/>
      <dgm:t>
        <a:bodyPr/>
        <a:lstStyle/>
        <a:p>
          <a:endParaRPr lang="en-US"/>
        </a:p>
      </dgm:t>
    </dgm:pt>
    <dgm:pt modelId="{EFD8A365-ADC0-48BE-937A-645EAD076FBA}">
      <dgm:prSet/>
      <dgm:spPr/>
      <dgm:t>
        <a:bodyPr/>
        <a:lstStyle/>
        <a:p>
          <a:r>
            <a:rPr lang="en-US" b="1"/>
            <a:t>Event Documentation </a:t>
          </a:r>
          <a:r>
            <a:rPr lang="en-US"/>
            <a:t>– Brochure or print-out of details with pricing.</a:t>
          </a:r>
        </a:p>
      </dgm:t>
    </dgm:pt>
    <dgm:pt modelId="{343CE763-850B-440D-9ED4-5320D12403B5}" type="parTrans" cxnId="{FAE162C5-E0D6-4C5E-82CB-FED453A16E39}">
      <dgm:prSet/>
      <dgm:spPr/>
      <dgm:t>
        <a:bodyPr/>
        <a:lstStyle/>
        <a:p>
          <a:endParaRPr lang="en-US"/>
        </a:p>
      </dgm:t>
    </dgm:pt>
    <dgm:pt modelId="{59DCDA40-19D8-47C3-B000-7555F82430C8}" type="sibTrans" cxnId="{FAE162C5-E0D6-4C5E-82CB-FED453A16E39}">
      <dgm:prSet/>
      <dgm:spPr/>
      <dgm:t>
        <a:bodyPr/>
        <a:lstStyle/>
        <a:p>
          <a:endParaRPr lang="en-US"/>
        </a:p>
      </dgm:t>
    </dgm:pt>
    <dgm:pt modelId="{0B01FB5F-8E5E-4D8B-978D-3F4976959D35}">
      <dgm:prSet/>
      <dgm:spPr/>
      <dgm:t>
        <a:bodyPr/>
        <a:lstStyle/>
        <a:p>
          <a:r>
            <a:rPr lang="en-US" b="1" dirty="0"/>
            <a:t>Extended Fieldtrip Outline </a:t>
          </a:r>
          <a:r>
            <a:rPr lang="en-US" dirty="0"/>
            <a:t>(electronic version only – Sherri will email it to you)  It must be COMPLETE, typed, detailed</a:t>
          </a:r>
        </a:p>
      </dgm:t>
    </dgm:pt>
    <dgm:pt modelId="{DB46FEC5-39E8-4A04-9FD8-F658EABE64E7}" type="parTrans" cxnId="{A500F4E6-70BE-45D3-B31B-2E0D352F8424}">
      <dgm:prSet/>
      <dgm:spPr/>
      <dgm:t>
        <a:bodyPr/>
        <a:lstStyle/>
        <a:p>
          <a:endParaRPr lang="en-US"/>
        </a:p>
      </dgm:t>
    </dgm:pt>
    <dgm:pt modelId="{E3DCDB27-FBA4-4876-8C61-B4CB55B0B0F7}" type="sibTrans" cxnId="{A500F4E6-70BE-45D3-B31B-2E0D352F8424}">
      <dgm:prSet/>
      <dgm:spPr/>
      <dgm:t>
        <a:bodyPr/>
        <a:lstStyle/>
        <a:p>
          <a:endParaRPr lang="en-US"/>
        </a:p>
      </dgm:t>
    </dgm:pt>
    <dgm:pt modelId="{4335CF74-E96B-4438-8826-2FED4EA692A5}">
      <dgm:prSet/>
      <dgm:spPr/>
      <dgm:t>
        <a:bodyPr/>
        <a:lstStyle/>
        <a:p>
          <a:r>
            <a:rPr lang="en-US" b="1"/>
            <a:t>Sample Itinerary – detailed.  </a:t>
          </a:r>
          <a:r>
            <a:rPr lang="en-US"/>
            <a:t>Include departure and return times, meal plans, lights out, etc.</a:t>
          </a:r>
        </a:p>
      </dgm:t>
    </dgm:pt>
    <dgm:pt modelId="{C1D46DFE-0E83-42DF-939D-3668845FA0B6}" type="parTrans" cxnId="{89955DDF-88AB-445A-BAEA-6A905288E879}">
      <dgm:prSet/>
      <dgm:spPr/>
      <dgm:t>
        <a:bodyPr/>
        <a:lstStyle/>
        <a:p>
          <a:endParaRPr lang="en-US"/>
        </a:p>
      </dgm:t>
    </dgm:pt>
    <dgm:pt modelId="{E71865E8-61C7-4471-84DC-3BC6B46A5ACD}" type="sibTrans" cxnId="{89955DDF-88AB-445A-BAEA-6A905288E879}">
      <dgm:prSet/>
      <dgm:spPr/>
      <dgm:t>
        <a:bodyPr/>
        <a:lstStyle/>
        <a:p>
          <a:endParaRPr lang="en-US"/>
        </a:p>
      </dgm:t>
    </dgm:pt>
    <dgm:pt modelId="{B89A23E6-F902-4C70-A992-89A6306A8E7F}">
      <dgm:prSet/>
      <dgm:spPr/>
      <dgm:t>
        <a:bodyPr/>
        <a:lstStyle/>
        <a:p>
          <a:r>
            <a:rPr lang="en-US" b="1" dirty="0"/>
            <a:t>Charter request if needed – </a:t>
          </a:r>
          <a:r>
            <a:rPr lang="en-US" dirty="0"/>
            <a:t>ask Sherri for the form.  Will require a detailed itinerary of what events the driver will be needed for (take and pick up from  event, dinner, </a:t>
          </a:r>
          <a:r>
            <a:rPr lang="en-US" dirty="0" err="1"/>
            <a:t>etc</a:t>
          </a:r>
          <a:r>
            <a:rPr lang="en-US" dirty="0"/>
            <a:t> – with locations</a:t>
          </a:r>
        </a:p>
      </dgm:t>
    </dgm:pt>
    <dgm:pt modelId="{0D2BF5C0-9F2F-4D07-ABAC-4D717F5CDC3D}" type="parTrans" cxnId="{DF9C4796-D6BB-4D76-9233-F9CE460DDF55}">
      <dgm:prSet/>
      <dgm:spPr/>
      <dgm:t>
        <a:bodyPr/>
        <a:lstStyle/>
        <a:p>
          <a:endParaRPr lang="en-US"/>
        </a:p>
      </dgm:t>
    </dgm:pt>
    <dgm:pt modelId="{F957985B-8E37-4030-A3AD-F29E29A6A283}" type="sibTrans" cxnId="{DF9C4796-D6BB-4D76-9233-F9CE460DDF55}">
      <dgm:prSet/>
      <dgm:spPr/>
      <dgm:t>
        <a:bodyPr/>
        <a:lstStyle/>
        <a:p>
          <a:endParaRPr lang="en-US"/>
        </a:p>
      </dgm:t>
    </dgm:pt>
    <dgm:pt modelId="{C29C77DA-EA46-4D5D-9D6A-3961D0311863}">
      <dgm:prSet/>
      <dgm:spPr/>
      <dgm:t>
        <a:bodyPr/>
        <a:lstStyle/>
        <a:p>
          <a:r>
            <a:rPr lang="en-US" b="1" dirty="0"/>
            <a:t>Sunday form if needed – </a:t>
          </a:r>
          <a:r>
            <a:rPr lang="en-US" dirty="0"/>
            <a:t>ask Sherri for the form.  You will need this even if you return to Basha at 12am on a Sunday. </a:t>
          </a:r>
        </a:p>
      </dgm:t>
    </dgm:pt>
    <dgm:pt modelId="{BBE1F297-3E7F-4365-8597-F30A70233457}" type="parTrans" cxnId="{9BCC5773-A28F-4F66-A226-E6178FDCC612}">
      <dgm:prSet/>
      <dgm:spPr/>
      <dgm:t>
        <a:bodyPr/>
        <a:lstStyle/>
        <a:p>
          <a:endParaRPr lang="en-US"/>
        </a:p>
      </dgm:t>
    </dgm:pt>
    <dgm:pt modelId="{C7FF65B6-E777-43C7-BF78-FDFD90B64A36}" type="sibTrans" cxnId="{9BCC5773-A28F-4F66-A226-E6178FDCC612}">
      <dgm:prSet/>
      <dgm:spPr/>
      <dgm:t>
        <a:bodyPr/>
        <a:lstStyle/>
        <a:p>
          <a:endParaRPr lang="en-US"/>
        </a:p>
      </dgm:t>
    </dgm:pt>
    <dgm:pt modelId="{37C34FC4-52EA-45BC-BA42-FC9315C78A9B}" type="pres">
      <dgm:prSet presAssocID="{53E78B20-2636-4E4C-8D80-6F5A65569E8F}" presName="diagram" presStyleCnt="0">
        <dgm:presLayoutVars>
          <dgm:dir/>
          <dgm:resizeHandles val="exact"/>
        </dgm:presLayoutVars>
      </dgm:prSet>
      <dgm:spPr/>
    </dgm:pt>
    <dgm:pt modelId="{210DDC6F-1EE7-42D6-8AD8-E09A462E6F2C}" type="pres">
      <dgm:prSet presAssocID="{ED73CD7F-5181-4658-A7C9-E54122233BF7}" presName="node" presStyleLbl="node1" presStyleIdx="0" presStyleCnt="9">
        <dgm:presLayoutVars>
          <dgm:bulletEnabled val="1"/>
        </dgm:presLayoutVars>
      </dgm:prSet>
      <dgm:spPr/>
    </dgm:pt>
    <dgm:pt modelId="{16B32722-C628-4737-BB79-6C85BEB92D59}" type="pres">
      <dgm:prSet presAssocID="{9BE61C89-25F7-444C-9354-11D2103571CE}" presName="sibTrans" presStyleCnt="0"/>
      <dgm:spPr/>
    </dgm:pt>
    <dgm:pt modelId="{FDA113FA-DEFF-4ED3-9DE8-AFBE8CE5D755}" type="pres">
      <dgm:prSet presAssocID="{A748FD0E-8CC8-4E8C-B867-B26A6B6C8CF0}" presName="node" presStyleLbl="node1" presStyleIdx="1" presStyleCnt="9" custLinFactNeighborX="-3079" custLinFactNeighborY="-2345">
        <dgm:presLayoutVars>
          <dgm:bulletEnabled val="1"/>
        </dgm:presLayoutVars>
      </dgm:prSet>
      <dgm:spPr/>
    </dgm:pt>
    <dgm:pt modelId="{EA3C35E1-85D4-445B-A138-78E798C66DDD}" type="pres">
      <dgm:prSet presAssocID="{554386A3-204B-45C9-8386-E509C04C3EBA}" presName="sibTrans" presStyleCnt="0"/>
      <dgm:spPr/>
    </dgm:pt>
    <dgm:pt modelId="{A57DCDFB-919D-4F99-8FCE-547A48551A04}" type="pres">
      <dgm:prSet presAssocID="{79CDEAFF-E054-4537-A090-6F95BE27C4C2}" presName="node" presStyleLbl="node1" presStyleIdx="2" presStyleCnt="9">
        <dgm:presLayoutVars>
          <dgm:bulletEnabled val="1"/>
        </dgm:presLayoutVars>
      </dgm:prSet>
      <dgm:spPr/>
    </dgm:pt>
    <dgm:pt modelId="{12143A28-B50C-4302-9424-3A5713F15ECE}" type="pres">
      <dgm:prSet presAssocID="{F22A5238-27A2-461C-A269-6A3E5CB398A9}" presName="sibTrans" presStyleCnt="0"/>
      <dgm:spPr/>
    </dgm:pt>
    <dgm:pt modelId="{13071D71-94DB-449F-9D96-052BC1942FA4}" type="pres">
      <dgm:prSet presAssocID="{3B83F1B4-403F-4CA2-B140-485B91AA2B83}" presName="node" presStyleLbl="node1" presStyleIdx="3" presStyleCnt="9">
        <dgm:presLayoutVars>
          <dgm:bulletEnabled val="1"/>
        </dgm:presLayoutVars>
      </dgm:prSet>
      <dgm:spPr/>
    </dgm:pt>
    <dgm:pt modelId="{C9091214-B19B-4C06-B76A-5FE679783CE9}" type="pres">
      <dgm:prSet presAssocID="{81312F3B-FC06-466A-9BF5-8D3AEF554B56}" presName="sibTrans" presStyleCnt="0"/>
      <dgm:spPr/>
    </dgm:pt>
    <dgm:pt modelId="{1150DDAE-6EF7-4707-92D2-22B63D59588D}" type="pres">
      <dgm:prSet presAssocID="{EFD8A365-ADC0-48BE-937A-645EAD076FBA}" presName="node" presStyleLbl="node1" presStyleIdx="4" presStyleCnt="9">
        <dgm:presLayoutVars>
          <dgm:bulletEnabled val="1"/>
        </dgm:presLayoutVars>
      </dgm:prSet>
      <dgm:spPr/>
    </dgm:pt>
    <dgm:pt modelId="{BB08AA93-88BB-468C-B8D5-22A8E981B3F1}" type="pres">
      <dgm:prSet presAssocID="{59DCDA40-19D8-47C3-B000-7555F82430C8}" presName="sibTrans" presStyleCnt="0"/>
      <dgm:spPr/>
    </dgm:pt>
    <dgm:pt modelId="{5DA3FD23-4472-4CAE-A40E-82B60D97666F}" type="pres">
      <dgm:prSet presAssocID="{0B01FB5F-8E5E-4D8B-978D-3F4976959D35}" presName="node" presStyleLbl="node1" presStyleIdx="5" presStyleCnt="9">
        <dgm:presLayoutVars>
          <dgm:bulletEnabled val="1"/>
        </dgm:presLayoutVars>
      </dgm:prSet>
      <dgm:spPr/>
    </dgm:pt>
    <dgm:pt modelId="{97566FFA-31F5-42A9-951C-551AE3B61658}" type="pres">
      <dgm:prSet presAssocID="{E3DCDB27-FBA4-4876-8C61-B4CB55B0B0F7}" presName="sibTrans" presStyleCnt="0"/>
      <dgm:spPr/>
    </dgm:pt>
    <dgm:pt modelId="{DB6E9C05-96BA-41AE-9E95-F6929023ECB4}" type="pres">
      <dgm:prSet presAssocID="{4335CF74-E96B-4438-8826-2FED4EA692A5}" presName="node" presStyleLbl="node1" presStyleIdx="6" presStyleCnt="9">
        <dgm:presLayoutVars>
          <dgm:bulletEnabled val="1"/>
        </dgm:presLayoutVars>
      </dgm:prSet>
      <dgm:spPr/>
    </dgm:pt>
    <dgm:pt modelId="{B7CB1603-0AC7-4FDC-9D44-C1A559E8A2F4}" type="pres">
      <dgm:prSet presAssocID="{E71865E8-61C7-4471-84DC-3BC6B46A5ACD}" presName="sibTrans" presStyleCnt="0"/>
      <dgm:spPr/>
    </dgm:pt>
    <dgm:pt modelId="{D7C2FFD5-CC36-472C-B3D3-7296B4F1216F}" type="pres">
      <dgm:prSet presAssocID="{B89A23E6-F902-4C70-A992-89A6306A8E7F}" presName="node" presStyleLbl="node1" presStyleIdx="7" presStyleCnt="9">
        <dgm:presLayoutVars>
          <dgm:bulletEnabled val="1"/>
        </dgm:presLayoutVars>
      </dgm:prSet>
      <dgm:spPr/>
    </dgm:pt>
    <dgm:pt modelId="{8A862139-3196-4558-BB50-9946ACB31484}" type="pres">
      <dgm:prSet presAssocID="{F957985B-8E37-4030-A3AD-F29E29A6A283}" presName="sibTrans" presStyleCnt="0"/>
      <dgm:spPr/>
    </dgm:pt>
    <dgm:pt modelId="{2300A494-F993-4643-9CCB-FE7BAB95E27D}" type="pres">
      <dgm:prSet presAssocID="{C29C77DA-EA46-4D5D-9D6A-3961D0311863}" presName="node" presStyleLbl="node1" presStyleIdx="8" presStyleCnt="9">
        <dgm:presLayoutVars>
          <dgm:bulletEnabled val="1"/>
        </dgm:presLayoutVars>
      </dgm:prSet>
      <dgm:spPr/>
    </dgm:pt>
  </dgm:ptLst>
  <dgm:cxnLst>
    <dgm:cxn modelId="{E856871A-8FBA-4AFB-AE3C-6F0C2AD1F298}" type="presOf" srcId="{EFD8A365-ADC0-48BE-937A-645EAD076FBA}" destId="{1150DDAE-6EF7-4707-92D2-22B63D59588D}" srcOrd="0" destOrd="0" presId="urn:microsoft.com/office/officeart/2005/8/layout/default"/>
    <dgm:cxn modelId="{8058C620-1A97-4233-9800-E781E6AD50D5}" type="presOf" srcId="{C29C77DA-EA46-4D5D-9D6A-3961D0311863}" destId="{2300A494-F993-4643-9CCB-FE7BAB95E27D}" srcOrd="0" destOrd="0" presId="urn:microsoft.com/office/officeart/2005/8/layout/default"/>
    <dgm:cxn modelId="{2E19A33F-3502-40BD-8F8C-509C6DE7E9B2}" srcId="{53E78B20-2636-4E4C-8D80-6F5A65569E8F}" destId="{ED73CD7F-5181-4658-A7C9-E54122233BF7}" srcOrd="0" destOrd="0" parTransId="{C4B97CE4-C389-446D-90C2-E8E4AFEE7D7B}" sibTransId="{9BE61C89-25F7-444C-9354-11D2103571CE}"/>
    <dgm:cxn modelId="{6FCA5F5C-DE54-4E80-ADA4-46F04B0C648D}" srcId="{53E78B20-2636-4E4C-8D80-6F5A65569E8F}" destId="{A748FD0E-8CC8-4E8C-B867-B26A6B6C8CF0}" srcOrd="1" destOrd="0" parTransId="{0965F2ED-FB36-4414-AF34-1048D48DD0AE}" sibTransId="{554386A3-204B-45C9-8386-E509C04C3EBA}"/>
    <dgm:cxn modelId="{41D1DA46-C756-42EA-96B9-0924787B3BA3}" type="presOf" srcId="{4335CF74-E96B-4438-8826-2FED4EA692A5}" destId="{DB6E9C05-96BA-41AE-9E95-F6929023ECB4}" srcOrd="0" destOrd="0" presId="urn:microsoft.com/office/officeart/2005/8/layout/default"/>
    <dgm:cxn modelId="{E70CBB52-3D63-4198-8B87-99FBBEF1EC8B}" type="presOf" srcId="{53E78B20-2636-4E4C-8D80-6F5A65569E8F}" destId="{37C34FC4-52EA-45BC-BA42-FC9315C78A9B}" srcOrd="0" destOrd="0" presId="urn:microsoft.com/office/officeart/2005/8/layout/default"/>
    <dgm:cxn modelId="{9BCC5773-A28F-4F66-A226-E6178FDCC612}" srcId="{53E78B20-2636-4E4C-8D80-6F5A65569E8F}" destId="{C29C77DA-EA46-4D5D-9D6A-3961D0311863}" srcOrd="8" destOrd="0" parTransId="{BBE1F297-3E7F-4365-8597-F30A70233457}" sibTransId="{C7FF65B6-E777-43C7-BF78-FDFD90B64A36}"/>
    <dgm:cxn modelId="{DF9C4796-D6BB-4D76-9233-F9CE460DDF55}" srcId="{53E78B20-2636-4E4C-8D80-6F5A65569E8F}" destId="{B89A23E6-F902-4C70-A992-89A6306A8E7F}" srcOrd="7" destOrd="0" parTransId="{0D2BF5C0-9F2F-4D07-ABAC-4D717F5CDC3D}" sibTransId="{F957985B-8E37-4030-A3AD-F29E29A6A283}"/>
    <dgm:cxn modelId="{6501419A-E9B3-4C88-B84F-B8B8B776E18E}" type="presOf" srcId="{3B83F1B4-403F-4CA2-B140-485B91AA2B83}" destId="{13071D71-94DB-449F-9D96-052BC1942FA4}" srcOrd="0" destOrd="0" presId="urn:microsoft.com/office/officeart/2005/8/layout/default"/>
    <dgm:cxn modelId="{DDEE05B3-DA7A-4500-9C7E-05F882CBF0FD}" type="presOf" srcId="{ED73CD7F-5181-4658-A7C9-E54122233BF7}" destId="{210DDC6F-1EE7-42D6-8AD8-E09A462E6F2C}" srcOrd="0" destOrd="0" presId="urn:microsoft.com/office/officeart/2005/8/layout/default"/>
    <dgm:cxn modelId="{FAE162C5-E0D6-4C5E-82CB-FED453A16E39}" srcId="{53E78B20-2636-4E4C-8D80-6F5A65569E8F}" destId="{EFD8A365-ADC0-48BE-937A-645EAD076FBA}" srcOrd="4" destOrd="0" parTransId="{343CE763-850B-440D-9ED4-5320D12403B5}" sibTransId="{59DCDA40-19D8-47C3-B000-7555F82430C8}"/>
    <dgm:cxn modelId="{6D70D9C7-D8A7-4C60-AF62-768240F2239C}" srcId="{53E78B20-2636-4E4C-8D80-6F5A65569E8F}" destId="{79CDEAFF-E054-4537-A090-6F95BE27C4C2}" srcOrd="2" destOrd="0" parTransId="{6FC495D9-0AA3-4A8C-BDF8-945122A259FA}" sibTransId="{F22A5238-27A2-461C-A269-6A3E5CB398A9}"/>
    <dgm:cxn modelId="{C5EBC9D3-6C52-4C05-AA38-154C1D257CE9}" type="presOf" srcId="{0B01FB5F-8E5E-4D8B-978D-3F4976959D35}" destId="{5DA3FD23-4472-4CAE-A40E-82B60D97666F}" srcOrd="0" destOrd="0" presId="urn:microsoft.com/office/officeart/2005/8/layout/default"/>
    <dgm:cxn modelId="{895729D7-2B3C-4182-A73D-358505D6D28E}" type="presOf" srcId="{A748FD0E-8CC8-4E8C-B867-B26A6B6C8CF0}" destId="{FDA113FA-DEFF-4ED3-9DE8-AFBE8CE5D755}" srcOrd="0" destOrd="0" presId="urn:microsoft.com/office/officeart/2005/8/layout/default"/>
    <dgm:cxn modelId="{571E52DD-F301-42EA-92A4-10609D31E854}" type="presOf" srcId="{79CDEAFF-E054-4537-A090-6F95BE27C4C2}" destId="{A57DCDFB-919D-4F99-8FCE-547A48551A04}" srcOrd="0" destOrd="0" presId="urn:microsoft.com/office/officeart/2005/8/layout/default"/>
    <dgm:cxn modelId="{89955DDF-88AB-445A-BAEA-6A905288E879}" srcId="{53E78B20-2636-4E4C-8D80-6F5A65569E8F}" destId="{4335CF74-E96B-4438-8826-2FED4EA692A5}" srcOrd="6" destOrd="0" parTransId="{C1D46DFE-0E83-42DF-939D-3668845FA0B6}" sibTransId="{E71865E8-61C7-4471-84DC-3BC6B46A5ACD}"/>
    <dgm:cxn modelId="{A500F4E6-70BE-45D3-B31B-2E0D352F8424}" srcId="{53E78B20-2636-4E4C-8D80-6F5A65569E8F}" destId="{0B01FB5F-8E5E-4D8B-978D-3F4976959D35}" srcOrd="5" destOrd="0" parTransId="{DB46FEC5-39E8-4A04-9FD8-F658EABE64E7}" sibTransId="{E3DCDB27-FBA4-4876-8C61-B4CB55B0B0F7}"/>
    <dgm:cxn modelId="{A69294EF-E946-4C36-91BC-C3D1546119D0}" type="presOf" srcId="{B89A23E6-F902-4C70-A992-89A6306A8E7F}" destId="{D7C2FFD5-CC36-472C-B3D3-7296B4F1216F}" srcOrd="0" destOrd="0" presId="urn:microsoft.com/office/officeart/2005/8/layout/default"/>
    <dgm:cxn modelId="{85B29CF2-AA1E-4097-9FA7-6FE29197E064}" srcId="{53E78B20-2636-4E4C-8D80-6F5A65569E8F}" destId="{3B83F1B4-403F-4CA2-B140-485B91AA2B83}" srcOrd="3" destOrd="0" parTransId="{8023745A-3EA4-4EAC-A2BD-7A3CF2F65D48}" sibTransId="{81312F3B-FC06-466A-9BF5-8D3AEF554B56}"/>
    <dgm:cxn modelId="{B501E881-8755-4D7E-9FA1-92227468999C}" type="presParOf" srcId="{37C34FC4-52EA-45BC-BA42-FC9315C78A9B}" destId="{210DDC6F-1EE7-42D6-8AD8-E09A462E6F2C}" srcOrd="0" destOrd="0" presId="urn:microsoft.com/office/officeart/2005/8/layout/default"/>
    <dgm:cxn modelId="{EBB9C113-4C56-4AD1-A30E-3C9FAA0E29B3}" type="presParOf" srcId="{37C34FC4-52EA-45BC-BA42-FC9315C78A9B}" destId="{16B32722-C628-4737-BB79-6C85BEB92D59}" srcOrd="1" destOrd="0" presId="urn:microsoft.com/office/officeart/2005/8/layout/default"/>
    <dgm:cxn modelId="{3BDE634D-5D01-43CF-8D41-86450DF04664}" type="presParOf" srcId="{37C34FC4-52EA-45BC-BA42-FC9315C78A9B}" destId="{FDA113FA-DEFF-4ED3-9DE8-AFBE8CE5D755}" srcOrd="2" destOrd="0" presId="urn:microsoft.com/office/officeart/2005/8/layout/default"/>
    <dgm:cxn modelId="{A914C1D0-ABBC-46C7-9E9B-12594ABEF647}" type="presParOf" srcId="{37C34FC4-52EA-45BC-BA42-FC9315C78A9B}" destId="{EA3C35E1-85D4-445B-A138-78E798C66DDD}" srcOrd="3" destOrd="0" presId="urn:microsoft.com/office/officeart/2005/8/layout/default"/>
    <dgm:cxn modelId="{DC0CECDB-F66B-46BB-B81D-C7C9A7119D56}" type="presParOf" srcId="{37C34FC4-52EA-45BC-BA42-FC9315C78A9B}" destId="{A57DCDFB-919D-4F99-8FCE-547A48551A04}" srcOrd="4" destOrd="0" presId="urn:microsoft.com/office/officeart/2005/8/layout/default"/>
    <dgm:cxn modelId="{55216E8F-ECD6-4576-B8FF-213272B3B05C}" type="presParOf" srcId="{37C34FC4-52EA-45BC-BA42-FC9315C78A9B}" destId="{12143A28-B50C-4302-9424-3A5713F15ECE}" srcOrd="5" destOrd="0" presId="urn:microsoft.com/office/officeart/2005/8/layout/default"/>
    <dgm:cxn modelId="{AB291788-7705-4C85-AEC6-15DE1C9A08CE}" type="presParOf" srcId="{37C34FC4-52EA-45BC-BA42-FC9315C78A9B}" destId="{13071D71-94DB-449F-9D96-052BC1942FA4}" srcOrd="6" destOrd="0" presId="urn:microsoft.com/office/officeart/2005/8/layout/default"/>
    <dgm:cxn modelId="{AADCB122-B751-4F2F-87CC-6E274DC47001}" type="presParOf" srcId="{37C34FC4-52EA-45BC-BA42-FC9315C78A9B}" destId="{C9091214-B19B-4C06-B76A-5FE679783CE9}" srcOrd="7" destOrd="0" presId="urn:microsoft.com/office/officeart/2005/8/layout/default"/>
    <dgm:cxn modelId="{99CEE7BD-4E97-4B0A-B0B7-C8E56C2D366B}" type="presParOf" srcId="{37C34FC4-52EA-45BC-BA42-FC9315C78A9B}" destId="{1150DDAE-6EF7-4707-92D2-22B63D59588D}" srcOrd="8" destOrd="0" presId="urn:microsoft.com/office/officeart/2005/8/layout/default"/>
    <dgm:cxn modelId="{331FCF46-7BD3-4F1F-94BE-000D5754492E}" type="presParOf" srcId="{37C34FC4-52EA-45BC-BA42-FC9315C78A9B}" destId="{BB08AA93-88BB-468C-B8D5-22A8E981B3F1}" srcOrd="9" destOrd="0" presId="urn:microsoft.com/office/officeart/2005/8/layout/default"/>
    <dgm:cxn modelId="{74952C43-A373-4C53-A26B-EB5EEC3937D5}" type="presParOf" srcId="{37C34FC4-52EA-45BC-BA42-FC9315C78A9B}" destId="{5DA3FD23-4472-4CAE-A40E-82B60D97666F}" srcOrd="10" destOrd="0" presId="urn:microsoft.com/office/officeart/2005/8/layout/default"/>
    <dgm:cxn modelId="{1B3491F6-B58E-41E0-BE0D-56791D0F5215}" type="presParOf" srcId="{37C34FC4-52EA-45BC-BA42-FC9315C78A9B}" destId="{97566FFA-31F5-42A9-951C-551AE3B61658}" srcOrd="11" destOrd="0" presId="urn:microsoft.com/office/officeart/2005/8/layout/default"/>
    <dgm:cxn modelId="{F1D5BA47-C43E-4D49-B044-19246F9C4986}" type="presParOf" srcId="{37C34FC4-52EA-45BC-BA42-FC9315C78A9B}" destId="{DB6E9C05-96BA-41AE-9E95-F6929023ECB4}" srcOrd="12" destOrd="0" presId="urn:microsoft.com/office/officeart/2005/8/layout/default"/>
    <dgm:cxn modelId="{1750FE2F-0D2C-4030-89A4-4959E4B8D63B}" type="presParOf" srcId="{37C34FC4-52EA-45BC-BA42-FC9315C78A9B}" destId="{B7CB1603-0AC7-4FDC-9D44-C1A559E8A2F4}" srcOrd="13" destOrd="0" presId="urn:microsoft.com/office/officeart/2005/8/layout/default"/>
    <dgm:cxn modelId="{EF9B59BC-4070-45FC-95C9-227C34C638F7}" type="presParOf" srcId="{37C34FC4-52EA-45BC-BA42-FC9315C78A9B}" destId="{D7C2FFD5-CC36-472C-B3D3-7296B4F1216F}" srcOrd="14" destOrd="0" presId="urn:microsoft.com/office/officeart/2005/8/layout/default"/>
    <dgm:cxn modelId="{712B538C-193C-457C-8143-F06B609B8D07}" type="presParOf" srcId="{37C34FC4-52EA-45BC-BA42-FC9315C78A9B}" destId="{8A862139-3196-4558-BB50-9946ACB31484}" srcOrd="15" destOrd="0" presId="urn:microsoft.com/office/officeart/2005/8/layout/default"/>
    <dgm:cxn modelId="{2EE626DD-737D-4FA6-9AF8-935536EE0D77}" type="presParOf" srcId="{37C34FC4-52EA-45BC-BA42-FC9315C78A9B}" destId="{2300A494-F993-4643-9CCB-FE7BAB95E27D}"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78B20-2636-4E4C-8D80-6F5A65569E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73CD7F-5181-4658-A7C9-E54122233BF7}">
      <dgm:prSet/>
      <dgm:spPr/>
      <dgm:t>
        <a:bodyPr/>
        <a:lstStyle/>
        <a:p>
          <a:r>
            <a:rPr lang="en-US" b="1"/>
            <a:t>Professional Leave Request – 1 for every employee attending </a:t>
          </a:r>
          <a:r>
            <a:rPr lang="en-US"/>
            <a:t>(this includes off-campus coaches, assistant coaches, band techs, etc.)</a:t>
          </a:r>
        </a:p>
      </dgm:t>
    </dgm:pt>
    <dgm:pt modelId="{C4B97CE4-C389-446D-90C2-E8E4AFEE7D7B}" type="parTrans" cxnId="{2E19A33F-3502-40BD-8F8C-509C6DE7E9B2}">
      <dgm:prSet/>
      <dgm:spPr/>
      <dgm:t>
        <a:bodyPr/>
        <a:lstStyle/>
        <a:p>
          <a:endParaRPr lang="en-US"/>
        </a:p>
      </dgm:t>
    </dgm:pt>
    <dgm:pt modelId="{9BE61C89-25F7-444C-9354-11D2103571CE}" type="sibTrans" cxnId="{2E19A33F-3502-40BD-8F8C-509C6DE7E9B2}">
      <dgm:prSet/>
      <dgm:spPr/>
      <dgm:t>
        <a:bodyPr/>
        <a:lstStyle/>
        <a:p>
          <a:endParaRPr lang="en-US"/>
        </a:p>
      </dgm:t>
    </dgm:pt>
    <dgm:pt modelId="{A748FD0E-8CC8-4E8C-B867-B26A6B6C8CF0}">
      <dgm:prSet/>
      <dgm:spPr/>
      <dgm:t>
        <a:bodyPr/>
        <a:lstStyle/>
        <a:p>
          <a:r>
            <a:rPr lang="en-US" b="1" dirty="0"/>
            <a:t>Field Trip Transportation Request</a:t>
          </a:r>
          <a:endParaRPr lang="en-US" dirty="0"/>
        </a:p>
      </dgm:t>
    </dgm:pt>
    <dgm:pt modelId="{0965F2ED-FB36-4414-AF34-1048D48DD0AE}" type="parTrans" cxnId="{6FCA5F5C-DE54-4E80-ADA4-46F04B0C648D}">
      <dgm:prSet/>
      <dgm:spPr/>
      <dgm:t>
        <a:bodyPr/>
        <a:lstStyle/>
        <a:p>
          <a:endParaRPr lang="en-US"/>
        </a:p>
      </dgm:t>
    </dgm:pt>
    <dgm:pt modelId="{554386A3-204B-45C9-8386-E509C04C3EBA}" type="sibTrans" cxnId="{6FCA5F5C-DE54-4E80-ADA4-46F04B0C648D}">
      <dgm:prSet/>
      <dgm:spPr/>
      <dgm:t>
        <a:bodyPr/>
        <a:lstStyle/>
        <a:p>
          <a:endParaRPr lang="en-US"/>
        </a:p>
      </dgm:t>
    </dgm:pt>
    <dgm:pt modelId="{79CDEAFF-E054-4537-A090-6F95BE27C4C2}">
      <dgm:prSet/>
      <dgm:spPr/>
      <dgm:t>
        <a:bodyPr/>
        <a:lstStyle/>
        <a:p>
          <a:r>
            <a:rPr lang="en-US" b="1" dirty="0"/>
            <a:t>Routing Form – MUST have an account balance print out and a bookstore manager signature</a:t>
          </a:r>
          <a:r>
            <a:rPr lang="en-US" dirty="0"/>
            <a:t>.  If using student activities funds, you must attach minutes authorizing use.</a:t>
          </a:r>
        </a:p>
      </dgm:t>
    </dgm:pt>
    <dgm:pt modelId="{6FC495D9-0AA3-4A8C-BDF8-945122A259FA}" type="parTrans" cxnId="{6D70D9C7-D8A7-4C60-AF62-768240F2239C}">
      <dgm:prSet/>
      <dgm:spPr/>
      <dgm:t>
        <a:bodyPr/>
        <a:lstStyle/>
        <a:p>
          <a:endParaRPr lang="en-US"/>
        </a:p>
      </dgm:t>
    </dgm:pt>
    <dgm:pt modelId="{F22A5238-27A2-461C-A269-6A3E5CB398A9}" type="sibTrans" cxnId="{6D70D9C7-D8A7-4C60-AF62-768240F2239C}">
      <dgm:prSet/>
      <dgm:spPr/>
      <dgm:t>
        <a:bodyPr/>
        <a:lstStyle/>
        <a:p>
          <a:endParaRPr lang="en-US"/>
        </a:p>
      </dgm:t>
    </dgm:pt>
    <dgm:pt modelId="{3B83F1B4-403F-4CA2-B140-485B91AA2B83}">
      <dgm:prSet/>
      <dgm:spPr/>
      <dgm:t>
        <a:bodyPr/>
        <a:lstStyle/>
        <a:p>
          <a:r>
            <a:rPr lang="en-US" b="1"/>
            <a:t>Student Roster and list of Chaperones </a:t>
          </a:r>
          <a:r>
            <a:rPr lang="en-US"/>
            <a:t>– Tentative with paperwork.  Final student roster must be sent to the attendance office at least 24 hours prior to the field trip.  </a:t>
          </a:r>
        </a:p>
      </dgm:t>
    </dgm:pt>
    <dgm:pt modelId="{8023745A-3EA4-4EAC-A2BD-7A3CF2F65D48}" type="parTrans" cxnId="{85B29CF2-AA1E-4097-9FA7-6FE29197E064}">
      <dgm:prSet/>
      <dgm:spPr/>
      <dgm:t>
        <a:bodyPr/>
        <a:lstStyle/>
        <a:p>
          <a:endParaRPr lang="en-US"/>
        </a:p>
      </dgm:t>
    </dgm:pt>
    <dgm:pt modelId="{81312F3B-FC06-466A-9BF5-8D3AEF554B56}" type="sibTrans" cxnId="{85B29CF2-AA1E-4097-9FA7-6FE29197E064}">
      <dgm:prSet/>
      <dgm:spPr/>
      <dgm:t>
        <a:bodyPr/>
        <a:lstStyle/>
        <a:p>
          <a:endParaRPr lang="en-US"/>
        </a:p>
      </dgm:t>
    </dgm:pt>
    <dgm:pt modelId="{EFD8A365-ADC0-48BE-937A-645EAD076FBA}">
      <dgm:prSet/>
      <dgm:spPr/>
      <dgm:t>
        <a:bodyPr/>
        <a:lstStyle/>
        <a:p>
          <a:r>
            <a:rPr lang="en-US" b="1"/>
            <a:t>Event Documentation </a:t>
          </a:r>
          <a:r>
            <a:rPr lang="en-US"/>
            <a:t>– Brochure or print-out of details with pricing.</a:t>
          </a:r>
        </a:p>
      </dgm:t>
    </dgm:pt>
    <dgm:pt modelId="{343CE763-850B-440D-9ED4-5320D12403B5}" type="parTrans" cxnId="{FAE162C5-E0D6-4C5E-82CB-FED453A16E39}">
      <dgm:prSet/>
      <dgm:spPr/>
      <dgm:t>
        <a:bodyPr/>
        <a:lstStyle/>
        <a:p>
          <a:endParaRPr lang="en-US"/>
        </a:p>
      </dgm:t>
    </dgm:pt>
    <dgm:pt modelId="{59DCDA40-19D8-47C3-B000-7555F82430C8}" type="sibTrans" cxnId="{FAE162C5-E0D6-4C5E-82CB-FED453A16E39}">
      <dgm:prSet/>
      <dgm:spPr/>
      <dgm:t>
        <a:bodyPr/>
        <a:lstStyle/>
        <a:p>
          <a:endParaRPr lang="en-US"/>
        </a:p>
      </dgm:t>
    </dgm:pt>
    <dgm:pt modelId="{0B01FB5F-8E5E-4D8B-978D-3F4976959D35}">
      <dgm:prSet/>
      <dgm:spPr/>
      <dgm:t>
        <a:bodyPr/>
        <a:lstStyle/>
        <a:p>
          <a:r>
            <a:rPr lang="en-US" b="1" dirty="0"/>
            <a:t>Extended Fieldtrip Outline </a:t>
          </a:r>
          <a:r>
            <a:rPr lang="en-US" dirty="0"/>
            <a:t>(electronic version only – Sherri will email it to you)  It must be COMPLETE, typed, detailed</a:t>
          </a:r>
        </a:p>
      </dgm:t>
    </dgm:pt>
    <dgm:pt modelId="{DB46FEC5-39E8-4A04-9FD8-F658EABE64E7}" type="parTrans" cxnId="{A500F4E6-70BE-45D3-B31B-2E0D352F8424}">
      <dgm:prSet/>
      <dgm:spPr/>
      <dgm:t>
        <a:bodyPr/>
        <a:lstStyle/>
        <a:p>
          <a:endParaRPr lang="en-US"/>
        </a:p>
      </dgm:t>
    </dgm:pt>
    <dgm:pt modelId="{E3DCDB27-FBA4-4876-8C61-B4CB55B0B0F7}" type="sibTrans" cxnId="{A500F4E6-70BE-45D3-B31B-2E0D352F8424}">
      <dgm:prSet/>
      <dgm:spPr/>
      <dgm:t>
        <a:bodyPr/>
        <a:lstStyle/>
        <a:p>
          <a:endParaRPr lang="en-US"/>
        </a:p>
      </dgm:t>
    </dgm:pt>
    <dgm:pt modelId="{4335CF74-E96B-4438-8826-2FED4EA692A5}">
      <dgm:prSet/>
      <dgm:spPr/>
      <dgm:t>
        <a:bodyPr/>
        <a:lstStyle/>
        <a:p>
          <a:r>
            <a:rPr lang="en-US" b="1"/>
            <a:t>Sample Itinerary – detailed.  </a:t>
          </a:r>
          <a:r>
            <a:rPr lang="en-US"/>
            <a:t>Include departure and return times, meal plans, lights out, etc.</a:t>
          </a:r>
        </a:p>
      </dgm:t>
    </dgm:pt>
    <dgm:pt modelId="{C1D46DFE-0E83-42DF-939D-3668845FA0B6}" type="parTrans" cxnId="{89955DDF-88AB-445A-BAEA-6A905288E879}">
      <dgm:prSet/>
      <dgm:spPr/>
      <dgm:t>
        <a:bodyPr/>
        <a:lstStyle/>
        <a:p>
          <a:endParaRPr lang="en-US"/>
        </a:p>
      </dgm:t>
    </dgm:pt>
    <dgm:pt modelId="{E71865E8-61C7-4471-84DC-3BC6B46A5ACD}" type="sibTrans" cxnId="{89955DDF-88AB-445A-BAEA-6A905288E879}">
      <dgm:prSet/>
      <dgm:spPr/>
      <dgm:t>
        <a:bodyPr/>
        <a:lstStyle/>
        <a:p>
          <a:endParaRPr lang="en-US"/>
        </a:p>
      </dgm:t>
    </dgm:pt>
    <dgm:pt modelId="{B89A23E6-F902-4C70-A992-89A6306A8E7F}">
      <dgm:prSet/>
      <dgm:spPr/>
      <dgm:t>
        <a:bodyPr/>
        <a:lstStyle/>
        <a:p>
          <a:r>
            <a:rPr lang="en-US" b="1" dirty="0"/>
            <a:t>Charter request and Sunday form if needed – </a:t>
          </a:r>
          <a:r>
            <a:rPr lang="en-US" dirty="0"/>
            <a:t>ask Sherri for the form.  Charter requests need a detailed itinerary attached.  Sunday forms are needed even if you return at 12 AM on a Sunday morning.  </a:t>
          </a:r>
        </a:p>
      </dgm:t>
    </dgm:pt>
    <dgm:pt modelId="{0D2BF5C0-9F2F-4D07-ABAC-4D717F5CDC3D}" type="parTrans" cxnId="{DF9C4796-D6BB-4D76-9233-F9CE460DDF55}">
      <dgm:prSet/>
      <dgm:spPr/>
      <dgm:t>
        <a:bodyPr/>
        <a:lstStyle/>
        <a:p>
          <a:endParaRPr lang="en-US"/>
        </a:p>
      </dgm:t>
    </dgm:pt>
    <dgm:pt modelId="{F957985B-8E37-4030-A3AD-F29E29A6A283}" type="sibTrans" cxnId="{DF9C4796-D6BB-4D76-9233-F9CE460DDF55}">
      <dgm:prSet/>
      <dgm:spPr/>
      <dgm:t>
        <a:bodyPr/>
        <a:lstStyle/>
        <a:p>
          <a:endParaRPr lang="en-US"/>
        </a:p>
      </dgm:t>
    </dgm:pt>
    <dgm:pt modelId="{C29C77DA-EA46-4D5D-9D6A-3961D0311863}">
      <dgm:prSet/>
      <dgm:spPr/>
      <dgm:t>
        <a:bodyPr/>
        <a:lstStyle/>
        <a:p>
          <a:r>
            <a:rPr lang="en-US" b="1" dirty="0"/>
            <a:t>Board Approval Form</a:t>
          </a:r>
        </a:p>
        <a:p>
          <a:r>
            <a:rPr lang="en-US" dirty="0">
              <a:latin typeface="Segoe UI Semilight" panose="020B0402040204020203" pitchFamily="34" charset="0"/>
              <a:cs typeface="Segoe UI Semilight" panose="020B0402040204020203" pitchFamily="34" charset="0"/>
            </a:rPr>
            <a:t>You should have received a signed copy via email from Sherri Torres in July</a:t>
          </a:r>
          <a:endParaRPr lang="en-US" b="1" dirty="0"/>
        </a:p>
        <a:p>
          <a:endParaRPr lang="en-US" b="1" dirty="0"/>
        </a:p>
      </dgm:t>
    </dgm:pt>
    <dgm:pt modelId="{BBE1F297-3E7F-4365-8597-F30A70233457}" type="parTrans" cxnId="{9BCC5773-A28F-4F66-A226-E6178FDCC612}">
      <dgm:prSet/>
      <dgm:spPr/>
      <dgm:t>
        <a:bodyPr/>
        <a:lstStyle/>
        <a:p>
          <a:endParaRPr lang="en-US"/>
        </a:p>
      </dgm:t>
    </dgm:pt>
    <dgm:pt modelId="{C7FF65B6-E777-43C7-BF78-FDFD90B64A36}" type="sibTrans" cxnId="{9BCC5773-A28F-4F66-A226-E6178FDCC612}">
      <dgm:prSet/>
      <dgm:spPr/>
      <dgm:t>
        <a:bodyPr/>
        <a:lstStyle/>
        <a:p>
          <a:endParaRPr lang="en-US"/>
        </a:p>
      </dgm:t>
    </dgm:pt>
    <dgm:pt modelId="{37C34FC4-52EA-45BC-BA42-FC9315C78A9B}" type="pres">
      <dgm:prSet presAssocID="{53E78B20-2636-4E4C-8D80-6F5A65569E8F}" presName="diagram" presStyleCnt="0">
        <dgm:presLayoutVars>
          <dgm:dir/>
          <dgm:resizeHandles val="exact"/>
        </dgm:presLayoutVars>
      </dgm:prSet>
      <dgm:spPr/>
    </dgm:pt>
    <dgm:pt modelId="{210DDC6F-1EE7-42D6-8AD8-E09A462E6F2C}" type="pres">
      <dgm:prSet presAssocID="{ED73CD7F-5181-4658-A7C9-E54122233BF7}" presName="node" presStyleLbl="node1" presStyleIdx="0" presStyleCnt="9">
        <dgm:presLayoutVars>
          <dgm:bulletEnabled val="1"/>
        </dgm:presLayoutVars>
      </dgm:prSet>
      <dgm:spPr/>
    </dgm:pt>
    <dgm:pt modelId="{16B32722-C628-4737-BB79-6C85BEB92D59}" type="pres">
      <dgm:prSet presAssocID="{9BE61C89-25F7-444C-9354-11D2103571CE}" presName="sibTrans" presStyleCnt="0"/>
      <dgm:spPr/>
    </dgm:pt>
    <dgm:pt modelId="{FDA113FA-DEFF-4ED3-9DE8-AFBE8CE5D755}" type="pres">
      <dgm:prSet presAssocID="{A748FD0E-8CC8-4E8C-B867-B26A6B6C8CF0}" presName="node" presStyleLbl="node1" presStyleIdx="1" presStyleCnt="9" custLinFactNeighborX="-3079" custLinFactNeighborY="-2345">
        <dgm:presLayoutVars>
          <dgm:bulletEnabled val="1"/>
        </dgm:presLayoutVars>
      </dgm:prSet>
      <dgm:spPr/>
    </dgm:pt>
    <dgm:pt modelId="{EA3C35E1-85D4-445B-A138-78E798C66DDD}" type="pres">
      <dgm:prSet presAssocID="{554386A3-204B-45C9-8386-E509C04C3EBA}" presName="sibTrans" presStyleCnt="0"/>
      <dgm:spPr/>
    </dgm:pt>
    <dgm:pt modelId="{A57DCDFB-919D-4F99-8FCE-547A48551A04}" type="pres">
      <dgm:prSet presAssocID="{79CDEAFF-E054-4537-A090-6F95BE27C4C2}" presName="node" presStyleLbl="node1" presStyleIdx="2" presStyleCnt="9">
        <dgm:presLayoutVars>
          <dgm:bulletEnabled val="1"/>
        </dgm:presLayoutVars>
      </dgm:prSet>
      <dgm:spPr/>
    </dgm:pt>
    <dgm:pt modelId="{12143A28-B50C-4302-9424-3A5713F15ECE}" type="pres">
      <dgm:prSet presAssocID="{F22A5238-27A2-461C-A269-6A3E5CB398A9}" presName="sibTrans" presStyleCnt="0"/>
      <dgm:spPr/>
    </dgm:pt>
    <dgm:pt modelId="{13071D71-94DB-449F-9D96-052BC1942FA4}" type="pres">
      <dgm:prSet presAssocID="{3B83F1B4-403F-4CA2-B140-485B91AA2B83}" presName="node" presStyleLbl="node1" presStyleIdx="3" presStyleCnt="9">
        <dgm:presLayoutVars>
          <dgm:bulletEnabled val="1"/>
        </dgm:presLayoutVars>
      </dgm:prSet>
      <dgm:spPr/>
    </dgm:pt>
    <dgm:pt modelId="{C9091214-B19B-4C06-B76A-5FE679783CE9}" type="pres">
      <dgm:prSet presAssocID="{81312F3B-FC06-466A-9BF5-8D3AEF554B56}" presName="sibTrans" presStyleCnt="0"/>
      <dgm:spPr/>
    </dgm:pt>
    <dgm:pt modelId="{1150DDAE-6EF7-4707-92D2-22B63D59588D}" type="pres">
      <dgm:prSet presAssocID="{EFD8A365-ADC0-48BE-937A-645EAD076FBA}" presName="node" presStyleLbl="node1" presStyleIdx="4" presStyleCnt="9">
        <dgm:presLayoutVars>
          <dgm:bulletEnabled val="1"/>
        </dgm:presLayoutVars>
      </dgm:prSet>
      <dgm:spPr/>
    </dgm:pt>
    <dgm:pt modelId="{BB08AA93-88BB-468C-B8D5-22A8E981B3F1}" type="pres">
      <dgm:prSet presAssocID="{59DCDA40-19D8-47C3-B000-7555F82430C8}" presName="sibTrans" presStyleCnt="0"/>
      <dgm:spPr/>
    </dgm:pt>
    <dgm:pt modelId="{5DA3FD23-4472-4CAE-A40E-82B60D97666F}" type="pres">
      <dgm:prSet presAssocID="{0B01FB5F-8E5E-4D8B-978D-3F4976959D35}" presName="node" presStyleLbl="node1" presStyleIdx="5" presStyleCnt="9">
        <dgm:presLayoutVars>
          <dgm:bulletEnabled val="1"/>
        </dgm:presLayoutVars>
      </dgm:prSet>
      <dgm:spPr/>
    </dgm:pt>
    <dgm:pt modelId="{97566FFA-31F5-42A9-951C-551AE3B61658}" type="pres">
      <dgm:prSet presAssocID="{E3DCDB27-FBA4-4876-8C61-B4CB55B0B0F7}" presName="sibTrans" presStyleCnt="0"/>
      <dgm:spPr/>
    </dgm:pt>
    <dgm:pt modelId="{DB6E9C05-96BA-41AE-9E95-F6929023ECB4}" type="pres">
      <dgm:prSet presAssocID="{4335CF74-E96B-4438-8826-2FED4EA692A5}" presName="node" presStyleLbl="node1" presStyleIdx="6" presStyleCnt="9">
        <dgm:presLayoutVars>
          <dgm:bulletEnabled val="1"/>
        </dgm:presLayoutVars>
      </dgm:prSet>
      <dgm:spPr/>
    </dgm:pt>
    <dgm:pt modelId="{B7CB1603-0AC7-4FDC-9D44-C1A559E8A2F4}" type="pres">
      <dgm:prSet presAssocID="{E71865E8-61C7-4471-84DC-3BC6B46A5ACD}" presName="sibTrans" presStyleCnt="0"/>
      <dgm:spPr/>
    </dgm:pt>
    <dgm:pt modelId="{D7C2FFD5-CC36-472C-B3D3-7296B4F1216F}" type="pres">
      <dgm:prSet presAssocID="{B89A23E6-F902-4C70-A992-89A6306A8E7F}" presName="node" presStyleLbl="node1" presStyleIdx="7" presStyleCnt="9">
        <dgm:presLayoutVars>
          <dgm:bulletEnabled val="1"/>
        </dgm:presLayoutVars>
      </dgm:prSet>
      <dgm:spPr/>
    </dgm:pt>
    <dgm:pt modelId="{8A862139-3196-4558-BB50-9946ACB31484}" type="pres">
      <dgm:prSet presAssocID="{F957985B-8E37-4030-A3AD-F29E29A6A283}" presName="sibTrans" presStyleCnt="0"/>
      <dgm:spPr/>
    </dgm:pt>
    <dgm:pt modelId="{2300A494-F993-4643-9CCB-FE7BAB95E27D}" type="pres">
      <dgm:prSet presAssocID="{C29C77DA-EA46-4D5D-9D6A-3961D0311863}" presName="node" presStyleLbl="node1" presStyleIdx="8" presStyleCnt="9">
        <dgm:presLayoutVars>
          <dgm:bulletEnabled val="1"/>
        </dgm:presLayoutVars>
      </dgm:prSet>
      <dgm:spPr/>
    </dgm:pt>
  </dgm:ptLst>
  <dgm:cxnLst>
    <dgm:cxn modelId="{E856871A-8FBA-4AFB-AE3C-6F0C2AD1F298}" type="presOf" srcId="{EFD8A365-ADC0-48BE-937A-645EAD076FBA}" destId="{1150DDAE-6EF7-4707-92D2-22B63D59588D}" srcOrd="0" destOrd="0" presId="urn:microsoft.com/office/officeart/2005/8/layout/default"/>
    <dgm:cxn modelId="{8058C620-1A97-4233-9800-E781E6AD50D5}" type="presOf" srcId="{C29C77DA-EA46-4D5D-9D6A-3961D0311863}" destId="{2300A494-F993-4643-9CCB-FE7BAB95E27D}" srcOrd="0" destOrd="0" presId="urn:microsoft.com/office/officeart/2005/8/layout/default"/>
    <dgm:cxn modelId="{2E19A33F-3502-40BD-8F8C-509C6DE7E9B2}" srcId="{53E78B20-2636-4E4C-8D80-6F5A65569E8F}" destId="{ED73CD7F-5181-4658-A7C9-E54122233BF7}" srcOrd="0" destOrd="0" parTransId="{C4B97CE4-C389-446D-90C2-E8E4AFEE7D7B}" sibTransId="{9BE61C89-25F7-444C-9354-11D2103571CE}"/>
    <dgm:cxn modelId="{6FCA5F5C-DE54-4E80-ADA4-46F04B0C648D}" srcId="{53E78B20-2636-4E4C-8D80-6F5A65569E8F}" destId="{A748FD0E-8CC8-4E8C-B867-B26A6B6C8CF0}" srcOrd="1" destOrd="0" parTransId="{0965F2ED-FB36-4414-AF34-1048D48DD0AE}" sibTransId="{554386A3-204B-45C9-8386-E509C04C3EBA}"/>
    <dgm:cxn modelId="{41D1DA46-C756-42EA-96B9-0924787B3BA3}" type="presOf" srcId="{4335CF74-E96B-4438-8826-2FED4EA692A5}" destId="{DB6E9C05-96BA-41AE-9E95-F6929023ECB4}" srcOrd="0" destOrd="0" presId="urn:microsoft.com/office/officeart/2005/8/layout/default"/>
    <dgm:cxn modelId="{E70CBB52-3D63-4198-8B87-99FBBEF1EC8B}" type="presOf" srcId="{53E78B20-2636-4E4C-8D80-6F5A65569E8F}" destId="{37C34FC4-52EA-45BC-BA42-FC9315C78A9B}" srcOrd="0" destOrd="0" presId="urn:microsoft.com/office/officeart/2005/8/layout/default"/>
    <dgm:cxn modelId="{9BCC5773-A28F-4F66-A226-E6178FDCC612}" srcId="{53E78B20-2636-4E4C-8D80-6F5A65569E8F}" destId="{C29C77DA-EA46-4D5D-9D6A-3961D0311863}" srcOrd="8" destOrd="0" parTransId="{BBE1F297-3E7F-4365-8597-F30A70233457}" sibTransId="{C7FF65B6-E777-43C7-BF78-FDFD90B64A36}"/>
    <dgm:cxn modelId="{DF9C4796-D6BB-4D76-9233-F9CE460DDF55}" srcId="{53E78B20-2636-4E4C-8D80-6F5A65569E8F}" destId="{B89A23E6-F902-4C70-A992-89A6306A8E7F}" srcOrd="7" destOrd="0" parTransId="{0D2BF5C0-9F2F-4D07-ABAC-4D717F5CDC3D}" sibTransId="{F957985B-8E37-4030-A3AD-F29E29A6A283}"/>
    <dgm:cxn modelId="{6501419A-E9B3-4C88-B84F-B8B8B776E18E}" type="presOf" srcId="{3B83F1B4-403F-4CA2-B140-485B91AA2B83}" destId="{13071D71-94DB-449F-9D96-052BC1942FA4}" srcOrd="0" destOrd="0" presId="urn:microsoft.com/office/officeart/2005/8/layout/default"/>
    <dgm:cxn modelId="{DDEE05B3-DA7A-4500-9C7E-05F882CBF0FD}" type="presOf" srcId="{ED73CD7F-5181-4658-A7C9-E54122233BF7}" destId="{210DDC6F-1EE7-42D6-8AD8-E09A462E6F2C}" srcOrd="0" destOrd="0" presId="urn:microsoft.com/office/officeart/2005/8/layout/default"/>
    <dgm:cxn modelId="{FAE162C5-E0D6-4C5E-82CB-FED453A16E39}" srcId="{53E78B20-2636-4E4C-8D80-6F5A65569E8F}" destId="{EFD8A365-ADC0-48BE-937A-645EAD076FBA}" srcOrd="4" destOrd="0" parTransId="{343CE763-850B-440D-9ED4-5320D12403B5}" sibTransId="{59DCDA40-19D8-47C3-B000-7555F82430C8}"/>
    <dgm:cxn modelId="{6D70D9C7-D8A7-4C60-AF62-768240F2239C}" srcId="{53E78B20-2636-4E4C-8D80-6F5A65569E8F}" destId="{79CDEAFF-E054-4537-A090-6F95BE27C4C2}" srcOrd="2" destOrd="0" parTransId="{6FC495D9-0AA3-4A8C-BDF8-945122A259FA}" sibTransId="{F22A5238-27A2-461C-A269-6A3E5CB398A9}"/>
    <dgm:cxn modelId="{C5EBC9D3-6C52-4C05-AA38-154C1D257CE9}" type="presOf" srcId="{0B01FB5F-8E5E-4D8B-978D-3F4976959D35}" destId="{5DA3FD23-4472-4CAE-A40E-82B60D97666F}" srcOrd="0" destOrd="0" presId="urn:microsoft.com/office/officeart/2005/8/layout/default"/>
    <dgm:cxn modelId="{895729D7-2B3C-4182-A73D-358505D6D28E}" type="presOf" srcId="{A748FD0E-8CC8-4E8C-B867-B26A6B6C8CF0}" destId="{FDA113FA-DEFF-4ED3-9DE8-AFBE8CE5D755}" srcOrd="0" destOrd="0" presId="urn:microsoft.com/office/officeart/2005/8/layout/default"/>
    <dgm:cxn modelId="{571E52DD-F301-42EA-92A4-10609D31E854}" type="presOf" srcId="{79CDEAFF-E054-4537-A090-6F95BE27C4C2}" destId="{A57DCDFB-919D-4F99-8FCE-547A48551A04}" srcOrd="0" destOrd="0" presId="urn:microsoft.com/office/officeart/2005/8/layout/default"/>
    <dgm:cxn modelId="{89955DDF-88AB-445A-BAEA-6A905288E879}" srcId="{53E78B20-2636-4E4C-8D80-6F5A65569E8F}" destId="{4335CF74-E96B-4438-8826-2FED4EA692A5}" srcOrd="6" destOrd="0" parTransId="{C1D46DFE-0E83-42DF-939D-3668845FA0B6}" sibTransId="{E71865E8-61C7-4471-84DC-3BC6B46A5ACD}"/>
    <dgm:cxn modelId="{A500F4E6-70BE-45D3-B31B-2E0D352F8424}" srcId="{53E78B20-2636-4E4C-8D80-6F5A65569E8F}" destId="{0B01FB5F-8E5E-4D8B-978D-3F4976959D35}" srcOrd="5" destOrd="0" parTransId="{DB46FEC5-39E8-4A04-9FD8-F658EABE64E7}" sibTransId="{E3DCDB27-FBA4-4876-8C61-B4CB55B0B0F7}"/>
    <dgm:cxn modelId="{A69294EF-E946-4C36-91BC-C3D1546119D0}" type="presOf" srcId="{B89A23E6-F902-4C70-A992-89A6306A8E7F}" destId="{D7C2FFD5-CC36-472C-B3D3-7296B4F1216F}" srcOrd="0" destOrd="0" presId="urn:microsoft.com/office/officeart/2005/8/layout/default"/>
    <dgm:cxn modelId="{85B29CF2-AA1E-4097-9FA7-6FE29197E064}" srcId="{53E78B20-2636-4E4C-8D80-6F5A65569E8F}" destId="{3B83F1B4-403F-4CA2-B140-485B91AA2B83}" srcOrd="3" destOrd="0" parTransId="{8023745A-3EA4-4EAC-A2BD-7A3CF2F65D48}" sibTransId="{81312F3B-FC06-466A-9BF5-8D3AEF554B56}"/>
    <dgm:cxn modelId="{B501E881-8755-4D7E-9FA1-92227468999C}" type="presParOf" srcId="{37C34FC4-52EA-45BC-BA42-FC9315C78A9B}" destId="{210DDC6F-1EE7-42D6-8AD8-E09A462E6F2C}" srcOrd="0" destOrd="0" presId="urn:microsoft.com/office/officeart/2005/8/layout/default"/>
    <dgm:cxn modelId="{EBB9C113-4C56-4AD1-A30E-3C9FAA0E29B3}" type="presParOf" srcId="{37C34FC4-52EA-45BC-BA42-FC9315C78A9B}" destId="{16B32722-C628-4737-BB79-6C85BEB92D59}" srcOrd="1" destOrd="0" presId="urn:microsoft.com/office/officeart/2005/8/layout/default"/>
    <dgm:cxn modelId="{3BDE634D-5D01-43CF-8D41-86450DF04664}" type="presParOf" srcId="{37C34FC4-52EA-45BC-BA42-FC9315C78A9B}" destId="{FDA113FA-DEFF-4ED3-9DE8-AFBE8CE5D755}" srcOrd="2" destOrd="0" presId="urn:microsoft.com/office/officeart/2005/8/layout/default"/>
    <dgm:cxn modelId="{A914C1D0-ABBC-46C7-9E9B-12594ABEF647}" type="presParOf" srcId="{37C34FC4-52EA-45BC-BA42-FC9315C78A9B}" destId="{EA3C35E1-85D4-445B-A138-78E798C66DDD}" srcOrd="3" destOrd="0" presId="urn:microsoft.com/office/officeart/2005/8/layout/default"/>
    <dgm:cxn modelId="{DC0CECDB-F66B-46BB-B81D-C7C9A7119D56}" type="presParOf" srcId="{37C34FC4-52EA-45BC-BA42-FC9315C78A9B}" destId="{A57DCDFB-919D-4F99-8FCE-547A48551A04}" srcOrd="4" destOrd="0" presId="urn:microsoft.com/office/officeart/2005/8/layout/default"/>
    <dgm:cxn modelId="{55216E8F-ECD6-4576-B8FF-213272B3B05C}" type="presParOf" srcId="{37C34FC4-52EA-45BC-BA42-FC9315C78A9B}" destId="{12143A28-B50C-4302-9424-3A5713F15ECE}" srcOrd="5" destOrd="0" presId="urn:microsoft.com/office/officeart/2005/8/layout/default"/>
    <dgm:cxn modelId="{AB291788-7705-4C85-AEC6-15DE1C9A08CE}" type="presParOf" srcId="{37C34FC4-52EA-45BC-BA42-FC9315C78A9B}" destId="{13071D71-94DB-449F-9D96-052BC1942FA4}" srcOrd="6" destOrd="0" presId="urn:microsoft.com/office/officeart/2005/8/layout/default"/>
    <dgm:cxn modelId="{AADCB122-B751-4F2F-87CC-6E274DC47001}" type="presParOf" srcId="{37C34FC4-52EA-45BC-BA42-FC9315C78A9B}" destId="{C9091214-B19B-4C06-B76A-5FE679783CE9}" srcOrd="7" destOrd="0" presId="urn:microsoft.com/office/officeart/2005/8/layout/default"/>
    <dgm:cxn modelId="{99CEE7BD-4E97-4B0A-B0B7-C8E56C2D366B}" type="presParOf" srcId="{37C34FC4-52EA-45BC-BA42-FC9315C78A9B}" destId="{1150DDAE-6EF7-4707-92D2-22B63D59588D}" srcOrd="8" destOrd="0" presId="urn:microsoft.com/office/officeart/2005/8/layout/default"/>
    <dgm:cxn modelId="{331FCF46-7BD3-4F1F-94BE-000D5754492E}" type="presParOf" srcId="{37C34FC4-52EA-45BC-BA42-FC9315C78A9B}" destId="{BB08AA93-88BB-468C-B8D5-22A8E981B3F1}" srcOrd="9" destOrd="0" presId="urn:microsoft.com/office/officeart/2005/8/layout/default"/>
    <dgm:cxn modelId="{74952C43-A373-4C53-A26B-EB5EEC3937D5}" type="presParOf" srcId="{37C34FC4-52EA-45BC-BA42-FC9315C78A9B}" destId="{5DA3FD23-4472-4CAE-A40E-82B60D97666F}" srcOrd="10" destOrd="0" presId="urn:microsoft.com/office/officeart/2005/8/layout/default"/>
    <dgm:cxn modelId="{1B3491F6-B58E-41E0-BE0D-56791D0F5215}" type="presParOf" srcId="{37C34FC4-52EA-45BC-BA42-FC9315C78A9B}" destId="{97566FFA-31F5-42A9-951C-551AE3B61658}" srcOrd="11" destOrd="0" presId="urn:microsoft.com/office/officeart/2005/8/layout/default"/>
    <dgm:cxn modelId="{F1D5BA47-C43E-4D49-B044-19246F9C4986}" type="presParOf" srcId="{37C34FC4-52EA-45BC-BA42-FC9315C78A9B}" destId="{DB6E9C05-96BA-41AE-9E95-F6929023ECB4}" srcOrd="12" destOrd="0" presId="urn:microsoft.com/office/officeart/2005/8/layout/default"/>
    <dgm:cxn modelId="{1750FE2F-0D2C-4030-89A4-4959E4B8D63B}" type="presParOf" srcId="{37C34FC4-52EA-45BC-BA42-FC9315C78A9B}" destId="{B7CB1603-0AC7-4FDC-9D44-C1A559E8A2F4}" srcOrd="13" destOrd="0" presId="urn:microsoft.com/office/officeart/2005/8/layout/default"/>
    <dgm:cxn modelId="{EF9B59BC-4070-45FC-95C9-227C34C638F7}" type="presParOf" srcId="{37C34FC4-52EA-45BC-BA42-FC9315C78A9B}" destId="{D7C2FFD5-CC36-472C-B3D3-7296B4F1216F}" srcOrd="14" destOrd="0" presId="urn:microsoft.com/office/officeart/2005/8/layout/default"/>
    <dgm:cxn modelId="{712B538C-193C-457C-8143-F06B609B8D07}" type="presParOf" srcId="{37C34FC4-52EA-45BC-BA42-FC9315C78A9B}" destId="{8A862139-3196-4558-BB50-9946ACB31484}" srcOrd="15" destOrd="0" presId="urn:microsoft.com/office/officeart/2005/8/layout/default"/>
    <dgm:cxn modelId="{2EE626DD-737D-4FA6-9AF8-935536EE0D77}" type="presParOf" srcId="{37C34FC4-52EA-45BC-BA42-FC9315C78A9B}" destId="{2300A494-F993-4643-9CCB-FE7BAB95E27D}"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27C93-361B-4C8E-9784-C3DC49497DF8}">
      <dsp:nvSpPr>
        <dsp:cNvPr id="0" name=""/>
        <dsp:cNvSpPr/>
      </dsp:nvSpPr>
      <dsp:spPr>
        <a:xfrm>
          <a:off x="283776" y="667440"/>
          <a:ext cx="464326" cy="464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DB5A9-CD13-4170-8ED1-057FF94DC72E}">
      <dsp:nvSpPr>
        <dsp:cNvPr id="0" name=""/>
        <dsp:cNvSpPr/>
      </dsp:nvSpPr>
      <dsp:spPr>
        <a:xfrm>
          <a:off x="21" y="1421835"/>
          <a:ext cx="1031835" cy="117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Completed club paperwork should be emailed to </a:t>
          </a:r>
          <a:r>
            <a:rPr lang="en-US" sz="1100" u="sng" kern="1200" dirty="0">
              <a:hlinkClick xmlns:r="http://schemas.openxmlformats.org/officeDocument/2006/relationships" r:id="rId3"/>
            </a:rPr>
            <a:t>taylor.christine@cusd80.com</a:t>
          </a:r>
          <a:r>
            <a:rPr lang="en-US" sz="1100" kern="1200" dirty="0"/>
            <a:t>.  Once approved by Michelle Good and District, sponsors will receive approved paperwork via email.  </a:t>
          </a:r>
        </a:p>
      </dsp:txBody>
      <dsp:txXfrm>
        <a:off x="21" y="1421835"/>
        <a:ext cx="1031835" cy="1178386"/>
      </dsp:txXfrm>
    </dsp:sp>
    <dsp:sp modelId="{DA1A8D07-465C-490A-A278-C14EFB6E25FE}">
      <dsp:nvSpPr>
        <dsp:cNvPr id="0" name=""/>
        <dsp:cNvSpPr/>
      </dsp:nvSpPr>
      <dsp:spPr>
        <a:xfrm>
          <a:off x="1496183" y="667440"/>
          <a:ext cx="464326" cy="464326"/>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E0ED8-BEA9-4537-BE70-81BB4E44287D}">
      <dsp:nvSpPr>
        <dsp:cNvPr id="0" name=""/>
        <dsp:cNvSpPr/>
      </dsp:nvSpPr>
      <dsp:spPr>
        <a:xfrm>
          <a:off x="1212428" y="1421835"/>
          <a:ext cx="1031835" cy="117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All fundraisers must have club paperwork in place prior to submittal.  District requires Fundraising forms be submitted 14 days prior to the event.   Please make sure you are using the most current form! </a:t>
          </a:r>
        </a:p>
      </dsp:txBody>
      <dsp:txXfrm>
        <a:off x="1212428" y="1421835"/>
        <a:ext cx="1031835" cy="1178386"/>
      </dsp:txXfrm>
    </dsp:sp>
    <dsp:sp modelId="{60C08364-1A81-4FD1-9A16-8B35F378C7B9}">
      <dsp:nvSpPr>
        <dsp:cNvPr id="0" name=""/>
        <dsp:cNvSpPr/>
      </dsp:nvSpPr>
      <dsp:spPr>
        <a:xfrm>
          <a:off x="2708590" y="667440"/>
          <a:ext cx="464326" cy="46432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6B13A-C469-4DFC-9EAE-E269F8E6D3B2}">
      <dsp:nvSpPr>
        <dsp:cNvPr id="0" name=""/>
        <dsp:cNvSpPr/>
      </dsp:nvSpPr>
      <dsp:spPr>
        <a:xfrm>
          <a:off x="2424835" y="1421835"/>
          <a:ext cx="1031835" cy="117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Email Fundraiser approval forms to </a:t>
          </a:r>
          <a:r>
            <a:rPr lang="en-US" sz="1100" u="sng" kern="1200" dirty="0">
              <a:hlinkClick xmlns:r="http://schemas.openxmlformats.org/officeDocument/2006/relationships" r:id="rId3"/>
            </a:rPr>
            <a:t>taylor.christine@cusd80.com</a:t>
          </a:r>
          <a:r>
            <a:rPr lang="en-US" sz="1100" kern="1200" dirty="0"/>
            <a:t>.  </a:t>
          </a:r>
        </a:p>
      </dsp:txBody>
      <dsp:txXfrm>
        <a:off x="2424835" y="1421835"/>
        <a:ext cx="1031835" cy="1178386"/>
      </dsp:txXfrm>
    </dsp:sp>
    <dsp:sp modelId="{862ABC22-4854-4FBE-BCA8-ECB50117DA4D}">
      <dsp:nvSpPr>
        <dsp:cNvPr id="0" name=""/>
        <dsp:cNvSpPr/>
      </dsp:nvSpPr>
      <dsp:spPr>
        <a:xfrm>
          <a:off x="3920998" y="667440"/>
          <a:ext cx="464326" cy="46432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BCB8D-3F9D-4F1A-A6E9-415371DAB4FE}">
      <dsp:nvSpPr>
        <dsp:cNvPr id="0" name=""/>
        <dsp:cNvSpPr/>
      </dsp:nvSpPr>
      <dsp:spPr>
        <a:xfrm>
          <a:off x="3637243" y="1421835"/>
          <a:ext cx="1031835" cy="117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Fundraiser approval forms must be signed by the sponsor, then submitted for Mrs. Good’s approval.  Her office will send it to district for the Assistant Superintendent’s approval. Fundraisers should not begin until it has been officially approved. Once approved, you will receive a signed form from Chris Taylor via email.  </a:t>
          </a:r>
        </a:p>
      </dsp:txBody>
      <dsp:txXfrm>
        <a:off x="3637243" y="1421835"/>
        <a:ext cx="1031835" cy="1178386"/>
      </dsp:txXfrm>
    </dsp:sp>
    <dsp:sp modelId="{C5BE2347-30C0-4053-A869-FB3731BF861A}">
      <dsp:nvSpPr>
        <dsp:cNvPr id="0" name=""/>
        <dsp:cNvSpPr/>
      </dsp:nvSpPr>
      <dsp:spPr>
        <a:xfrm>
          <a:off x="5133405" y="667440"/>
          <a:ext cx="464326" cy="464326"/>
        </a:xfrm>
        <a:prstGeom prst="rect">
          <a:avLst/>
        </a:prstGeom>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9BB4C-1929-49BF-BB01-788313B37A29}">
      <dsp:nvSpPr>
        <dsp:cNvPr id="0" name=""/>
        <dsp:cNvSpPr/>
      </dsp:nvSpPr>
      <dsp:spPr>
        <a:xfrm>
          <a:off x="4849650" y="1421835"/>
          <a:ext cx="1031835" cy="117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When boosters and Student Activity clubs are involved in joint fund-raising, the proceeds must be allocated proportionately between the two, based on effort devoted by each.  Money should be deposited into the club account within 2 weeks of the end of the fundraiser.  Boosters should send the check to the bookstore for deposit.    </a:t>
          </a:r>
        </a:p>
      </dsp:txBody>
      <dsp:txXfrm>
        <a:off x="4849650" y="1421835"/>
        <a:ext cx="1031835" cy="1178386"/>
      </dsp:txXfrm>
    </dsp:sp>
    <dsp:sp modelId="{077011EF-7BA4-4B70-9F9A-A3B787AC601B}">
      <dsp:nvSpPr>
        <dsp:cNvPr id="0" name=""/>
        <dsp:cNvSpPr/>
      </dsp:nvSpPr>
      <dsp:spPr>
        <a:xfrm>
          <a:off x="6345812" y="667440"/>
          <a:ext cx="464326" cy="464326"/>
        </a:xfrm>
        <a:prstGeom prst="rect">
          <a:avLst/>
        </a:prstGeom>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5F94C-3335-4CD5-B66A-DD135158374C}">
      <dsp:nvSpPr>
        <dsp:cNvPr id="0" name=""/>
        <dsp:cNvSpPr/>
      </dsp:nvSpPr>
      <dsp:spPr>
        <a:xfrm>
          <a:off x="6062057" y="1421835"/>
          <a:ext cx="1031835" cy="117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Go to:  Bashabears.com for club paperwork and fundraising forms.  </a:t>
          </a:r>
        </a:p>
      </dsp:txBody>
      <dsp:txXfrm>
        <a:off x="6062057" y="1421835"/>
        <a:ext cx="1031835" cy="1178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DDC6F-1EE7-42D6-8AD8-E09A462E6F2C}">
      <dsp:nvSpPr>
        <dsp:cNvPr id="0" name=""/>
        <dsp:cNvSpPr/>
      </dsp:nvSpPr>
      <dsp:spPr>
        <a:xfrm>
          <a:off x="401784" y="1575"/>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Professional Leave Request – 1 for every employee attending </a:t>
          </a:r>
          <a:r>
            <a:rPr lang="en-US" sz="1300" kern="1200"/>
            <a:t>(this includes off-campus coaches, assistant coaches, band techs, etc.)</a:t>
          </a:r>
        </a:p>
      </dsp:txBody>
      <dsp:txXfrm>
        <a:off x="401784" y="1575"/>
        <a:ext cx="2341044" cy="1404626"/>
      </dsp:txXfrm>
    </dsp:sp>
    <dsp:sp modelId="{FDA113FA-DEFF-4ED3-9DE8-AFBE8CE5D755}">
      <dsp:nvSpPr>
        <dsp:cNvPr id="0" name=""/>
        <dsp:cNvSpPr/>
      </dsp:nvSpPr>
      <dsp:spPr>
        <a:xfrm>
          <a:off x="2904853" y="0"/>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Field Trip Transportation Request</a:t>
          </a:r>
          <a:endParaRPr lang="en-US" sz="1300" kern="1200" dirty="0"/>
        </a:p>
      </dsp:txBody>
      <dsp:txXfrm>
        <a:off x="2904853" y="0"/>
        <a:ext cx="2341044" cy="1404626"/>
      </dsp:txXfrm>
    </dsp:sp>
    <dsp:sp modelId="{A57DCDFB-919D-4F99-8FCE-547A48551A04}">
      <dsp:nvSpPr>
        <dsp:cNvPr id="0" name=""/>
        <dsp:cNvSpPr/>
      </dsp:nvSpPr>
      <dsp:spPr>
        <a:xfrm>
          <a:off x="5552083" y="1575"/>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Routing Form – MUST have an account balance print out and a bookstore manager signature</a:t>
          </a:r>
          <a:r>
            <a:rPr lang="en-US" sz="1300" kern="1200" dirty="0"/>
            <a:t>.  If using student activities funds, you must attach minutes authorizing use.</a:t>
          </a:r>
        </a:p>
      </dsp:txBody>
      <dsp:txXfrm>
        <a:off x="5552083" y="1575"/>
        <a:ext cx="2341044" cy="1404626"/>
      </dsp:txXfrm>
    </dsp:sp>
    <dsp:sp modelId="{13071D71-94DB-449F-9D96-052BC1942FA4}">
      <dsp:nvSpPr>
        <dsp:cNvPr id="0" name=""/>
        <dsp:cNvSpPr/>
      </dsp:nvSpPr>
      <dsp:spPr>
        <a:xfrm>
          <a:off x="401784" y="1640307"/>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Student Roster and list of Chaperones </a:t>
          </a:r>
          <a:r>
            <a:rPr lang="en-US" sz="1300" kern="1200"/>
            <a:t>– Tentative with paperwork.  Final student roster must be sent to the attendance office at least 24 hours prior to the field trip.  </a:t>
          </a:r>
        </a:p>
      </dsp:txBody>
      <dsp:txXfrm>
        <a:off x="401784" y="1640307"/>
        <a:ext cx="2341044" cy="1404626"/>
      </dsp:txXfrm>
    </dsp:sp>
    <dsp:sp modelId="{1150DDAE-6EF7-4707-92D2-22B63D59588D}">
      <dsp:nvSpPr>
        <dsp:cNvPr id="0" name=""/>
        <dsp:cNvSpPr/>
      </dsp:nvSpPr>
      <dsp:spPr>
        <a:xfrm>
          <a:off x="2976934" y="1640307"/>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Event Documentation </a:t>
          </a:r>
          <a:r>
            <a:rPr lang="en-US" sz="1300" kern="1200"/>
            <a:t>– Brochure or print-out of details with pricing.</a:t>
          </a:r>
        </a:p>
      </dsp:txBody>
      <dsp:txXfrm>
        <a:off x="2976934" y="1640307"/>
        <a:ext cx="2341044" cy="1404626"/>
      </dsp:txXfrm>
    </dsp:sp>
    <dsp:sp modelId="{5DA3FD23-4472-4CAE-A40E-82B60D97666F}">
      <dsp:nvSpPr>
        <dsp:cNvPr id="0" name=""/>
        <dsp:cNvSpPr/>
      </dsp:nvSpPr>
      <dsp:spPr>
        <a:xfrm>
          <a:off x="5552083" y="1640307"/>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Extended Fieldtrip Outline </a:t>
          </a:r>
          <a:r>
            <a:rPr lang="en-US" sz="1300" kern="1200" dirty="0"/>
            <a:t>(electronic version only – Sherri will email it to you)  It must be COMPLETE, typed, detailed</a:t>
          </a:r>
        </a:p>
      </dsp:txBody>
      <dsp:txXfrm>
        <a:off x="5552083" y="1640307"/>
        <a:ext cx="2341044" cy="1404626"/>
      </dsp:txXfrm>
    </dsp:sp>
    <dsp:sp modelId="{DB6E9C05-96BA-41AE-9E95-F6929023ECB4}">
      <dsp:nvSpPr>
        <dsp:cNvPr id="0" name=""/>
        <dsp:cNvSpPr/>
      </dsp:nvSpPr>
      <dsp:spPr>
        <a:xfrm>
          <a:off x="401784" y="3279038"/>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Sample Itinerary – detailed.  </a:t>
          </a:r>
          <a:r>
            <a:rPr lang="en-US" sz="1300" kern="1200"/>
            <a:t>Include departure and return times, meal plans, lights out, etc.</a:t>
          </a:r>
        </a:p>
      </dsp:txBody>
      <dsp:txXfrm>
        <a:off x="401784" y="3279038"/>
        <a:ext cx="2341044" cy="1404626"/>
      </dsp:txXfrm>
    </dsp:sp>
    <dsp:sp modelId="{D7C2FFD5-CC36-472C-B3D3-7296B4F1216F}">
      <dsp:nvSpPr>
        <dsp:cNvPr id="0" name=""/>
        <dsp:cNvSpPr/>
      </dsp:nvSpPr>
      <dsp:spPr>
        <a:xfrm>
          <a:off x="2976934" y="3279038"/>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Charter request if needed – </a:t>
          </a:r>
          <a:r>
            <a:rPr lang="en-US" sz="1300" kern="1200" dirty="0"/>
            <a:t>ask Sherri for the form.  Will require a detailed itinerary of what events the driver will be needed for (take and pick up from  event, dinner, </a:t>
          </a:r>
          <a:r>
            <a:rPr lang="en-US" sz="1300" kern="1200" dirty="0" err="1"/>
            <a:t>etc</a:t>
          </a:r>
          <a:r>
            <a:rPr lang="en-US" sz="1300" kern="1200" dirty="0"/>
            <a:t> – with locations</a:t>
          </a:r>
        </a:p>
      </dsp:txBody>
      <dsp:txXfrm>
        <a:off x="2976934" y="3279038"/>
        <a:ext cx="2341044" cy="1404626"/>
      </dsp:txXfrm>
    </dsp:sp>
    <dsp:sp modelId="{2300A494-F993-4643-9CCB-FE7BAB95E27D}">
      <dsp:nvSpPr>
        <dsp:cNvPr id="0" name=""/>
        <dsp:cNvSpPr/>
      </dsp:nvSpPr>
      <dsp:spPr>
        <a:xfrm>
          <a:off x="5552083" y="3279038"/>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Sunday form if needed – </a:t>
          </a:r>
          <a:r>
            <a:rPr lang="en-US" sz="1300" kern="1200" dirty="0"/>
            <a:t>ask Sherri for the form.  You will need this even if you return to Basha at 12am on a Sunday. </a:t>
          </a:r>
        </a:p>
      </dsp:txBody>
      <dsp:txXfrm>
        <a:off x="5552083" y="3279038"/>
        <a:ext cx="2341044" cy="1404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DDC6F-1EE7-42D6-8AD8-E09A462E6F2C}">
      <dsp:nvSpPr>
        <dsp:cNvPr id="0" name=""/>
        <dsp:cNvSpPr/>
      </dsp:nvSpPr>
      <dsp:spPr>
        <a:xfrm>
          <a:off x="401784" y="1575"/>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Professional Leave Request – 1 for every employee attending </a:t>
          </a:r>
          <a:r>
            <a:rPr lang="en-US" sz="1300" kern="1200"/>
            <a:t>(this includes off-campus coaches, assistant coaches, band techs, etc.)</a:t>
          </a:r>
        </a:p>
      </dsp:txBody>
      <dsp:txXfrm>
        <a:off x="401784" y="1575"/>
        <a:ext cx="2341044" cy="1404626"/>
      </dsp:txXfrm>
    </dsp:sp>
    <dsp:sp modelId="{FDA113FA-DEFF-4ED3-9DE8-AFBE8CE5D755}">
      <dsp:nvSpPr>
        <dsp:cNvPr id="0" name=""/>
        <dsp:cNvSpPr/>
      </dsp:nvSpPr>
      <dsp:spPr>
        <a:xfrm>
          <a:off x="2904853" y="0"/>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Field Trip Transportation Request</a:t>
          </a:r>
          <a:endParaRPr lang="en-US" sz="1300" kern="1200" dirty="0"/>
        </a:p>
      </dsp:txBody>
      <dsp:txXfrm>
        <a:off x="2904853" y="0"/>
        <a:ext cx="2341044" cy="1404626"/>
      </dsp:txXfrm>
    </dsp:sp>
    <dsp:sp modelId="{A57DCDFB-919D-4F99-8FCE-547A48551A04}">
      <dsp:nvSpPr>
        <dsp:cNvPr id="0" name=""/>
        <dsp:cNvSpPr/>
      </dsp:nvSpPr>
      <dsp:spPr>
        <a:xfrm>
          <a:off x="5552083" y="1575"/>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Routing Form – MUST have an account balance print out and a bookstore manager signature</a:t>
          </a:r>
          <a:r>
            <a:rPr lang="en-US" sz="1300" kern="1200" dirty="0"/>
            <a:t>.  If using student activities funds, you must attach minutes authorizing use.</a:t>
          </a:r>
        </a:p>
      </dsp:txBody>
      <dsp:txXfrm>
        <a:off x="5552083" y="1575"/>
        <a:ext cx="2341044" cy="1404626"/>
      </dsp:txXfrm>
    </dsp:sp>
    <dsp:sp modelId="{13071D71-94DB-449F-9D96-052BC1942FA4}">
      <dsp:nvSpPr>
        <dsp:cNvPr id="0" name=""/>
        <dsp:cNvSpPr/>
      </dsp:nvSpPr>
      <dsp:spPr>
        <a:xfrm>
          <a:off x="401784" y="1640307"/>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Student Roster and list of Chaperones </a:t>
          </a:r>
          <a:r>
            <a:rPr lang="en-US" sz="1300" kern="1200"/>
            <a:t>– Tentative with paperwork.  Final student roster must be sent to the attendance office at least 24 hours prior to the field trip.  </a:t>
          </a:r>
        </a:p>
      </dsp:txBody>
      <dsp:txXfrm>
        <a:off x="401784" y="1640307"/>
        <a:ext cx="2341044" cy="1404626"/>
      </dsp:txXfrm>
    </dsp:sp>
    <dsp:sp modelId="{1150DDAE-6EF7-4707-92D2-22B63D59588D}">
      <dsp:nvSpPr>
        <dsp:cNvPr id="0" name=""/>
        <dsp:cNvSpPr/>
      </dsp:nvSpPr>
      <dsp:spPr>
        <a:xfrm>
          <a:off x="2976934" y="1640307"/>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Event Documentation </a:t>
          </a:r>
          <a:r>
            <a:rPr lang="en-US" sz="1300" kern="1200"/>
            <a:t>– Brochure or print-out of details with pricing.</a:t>
          </a:r>
        </a:p>
      </dsp:txBody>
      <dsp:txXfrm>
        <a:off x="2976934" y="1640307"/>
        <a:ext cx="2341044" cy="1404626"/>
      </dsp:txXfrm>
    </dsp:sp>
    <dsp:sp modelId="{5DA3FD23-4472-4CAE-A40E-82B60D97666F}">
      <dsp:nvSpPr>
        <dsp:cNvPr id="0" name=""/>
        <dsp:cNvSpPr/>
      </dsp:nvSpPr>
      <dsp:spPr>
        <a:xfrm>
          <a:off x="5552083" y="1640307"/>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Extended Fieldtrip Outline </a:t>
          </a:r>
          <a:r>
            <a:rPr lang="en-US" sz="1300" kern="1200" dirty="0"/>
            <a:t>(electronic version only – Sherri will email it to you)  It must be COMPLETE, typed, detailed</a:t>
          </a:r>
        </a:p>
      </dsp:txBody>
      <dsp:txXfrm>
        <a:off x="5552083" y="1640307"/>
        <a:ext cx="2341044" cy="1404626"/>
      </dsp:txXfrm>
    </dsp:sp>
    <dsp:sp modelId="{DB6E9C05-96BA-41AE-9E95-F6929023ECB4}">
      <dsp:nvSpPr>
        <dsp:cNvPr id="0" name=""/>
        <dsp:cNvSpPr/>
      </dsp:nvSpPr>
      <dsp:spPr>
        <a:xfrm>
          <a:off x="401784" y="3279038"/>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Sample Itinerary – detailed.  </a:t>
          </a:r>
          <a:r>
            <a:rPr lang="en-US" sz="1300" kern="1200"/>
            <a:t>Include departure and return times, meal plans, lights out, etc.</a:t>
          </a:r>
        </a:p>
      </dsp:txBody>
      <dsp:txXfrm>
        <a:off x="401784" y="3279038"/>
        <a:ext cx="2341044" cy="1404626"/>
      </dsp:txXfrm>
    </dsp:sp>
    <dsp:sp modelId="{D7C2FFD5-CC36-472C-B3D3-7296B4F1216F}">
      <dsp:nvSpPr>
        <dsp:cNvPr id="0" name=""/>
        <dsp:cNvSpPr/>
      </dsp:nvSpPr>
      <dsp:spPr>
        <a:xfrm>
          <a:off x="2976934" y="3279038"/>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Charter request and Sunday form if needed – </a:t>
          </a:r>
          <a:r>
            <a:rPr lang="en-US" sz="1300" kern="1200" dirty="0"/>
            <a:t>ask Sherri for the form.  Charter requests need a detailed itinerary attached.  Sunday forms are needed even if you return at 12 AM on a Sunday morning.  </a:t>
          </a:r>
        </a:p>
      </dsp:txBody>
      <dsp:txXfrm>
        <a:off x="2976934" y="3279038"/>
        <a:ext cx="2341044" cy="1404626"/>
      </dsp:txXfrm>
    </dsp:sp>
    <dsp:sp modelId="{2300A494-F993-4643-9CCB-FE7BAB95E27D}">
      <dsp:nvSpPr>
        <dsp:cNvPr id="0" name=""/>
        <dsp:cNvSpPr/>
      </dsp:nvSpPr>
      <dsp:spPr>
        <a:xfrm>
          <a:off x="5552083" y="3279038"/>
          <a:ext cx="2341044" cy="140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Board Approval Form</a:t>
          </a:r>
        </a:p>
        <a:p>
          <a:pPr marL="0" lvl="0" indent="0" algn="ctr" defTabSz="577850">
            <a:lnSpc>
              <a:spcPct val="90000"/>
            </a:lnSpc>
            <a:spcBef>
              <a:spcPct val="0"/>
            </a:spcBef>
            <a:spcAft>
              <a:spcPct val="35000"/>
            </a:spcAft>
            <a:buNone/>
          </a:pPr>
          <a:r>
            <a:rPr lang="en-US" sz="1300" kern="1200" dirty="0">
              <a:latin typeface="Segoe UI Semilight" panose="020B0402040204020203" pitchFamily="34" charset="0"/>
              <a:cs typeface="Segoe UI Semilight" panose="020B0402040204020203" pitchFamily="34" charset="0"/>
            </a:rPr>
            <a:t>You should have received a signed copy via email from Sherri Torres in July</a:t>
          </a:r>
          <a:endParaRPr lang="en-US" sz="1300" b="1" kern="1200" dirty="0"/>
        </a:p>
        <a:p>
          <a:pPr marL="0" lvl="0" indent="0" algn="ctr" defTabSz="577850">
            <a:lnSpc>
              <a:spcPct val="90000"/>
            </a:lnSpc>
            <a:spcBef>
              <a:spcPct val="0"/>
            </a:spcBef>
            <a:spcAft>
              <a:spcPct val="35000"/>
            </a:spcAft>
            <a:buNone/>
          </a:pPr>
          <a:endParaRPr lang="en-US" sz="1300" b="1" kern="1200" dirty="0"/>
        </a:p>
      </dsp:txBody>
      <dsp:txXfrm>
        <a:off x="5552083" y="3279038"/>
        <a:ext cx="2341044" cy="140462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E0B3-51CC-64DF-051F-11392D6687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DD4EFC-B544-AF0D-B73A-EC0CDC68C0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9F48C4-5D94-27F3-15D1-528511A15D09}"/>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5" name="Footer Placeholder 4">
            <a:extLst>
              <a:ext uri="{FF2B5EF4-FFF2-40B4-BE49-F238E27FC236}">
                <a16:creationId xmlns:a16="http://schemas.microsoft.com/office/drawing/2014/main" id="{D54D976D-4443-AD27-DEA3-AE0AE8904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F9446-24F8-1084-6D3F-97096EA81612}"/>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293758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7AE9-8946-6636-A9A1-188F52900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7B895-E454-3C44-954A-C2BA64D8B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23BB9-6A29-8298-F277-A5588EB251E5}"/>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5" name="Footer Placeholder 4">
            <a:extLst>
              <a:ext uri="{FF2B5EF4-FFF2-40B4-BE49-F238E27FC236}">
                <a16:creationId xmlns:a16="http://schemas.microsoft.com/office/drawing/2014/main" id="{8D6F28F1-8ADF-5A09-3772-B309BD0E0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5C25F-555F-2B2A-B973-C5D8C140441E}"/>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404670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9CE2F3-0790-BE37-C3B5-41B28FC17B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3236F5-194D-1D75-8233-354761C65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511F1-44D7-837F-7CC8-9C2A39FEF6D1}"/>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5" name="Footer Placeholder 4">
            <a:extLst>
              <a:ext uri="{FF2B5EF4-FFF2-40B4-BE49-F238E27FC236}">
                <a16:creationId xmlns:a16="http://schemas.microsoft.com/office/drawing/2014/main" id="{3C101602-250A-2AFF-0550-C8F9ADAE4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4E8C3-6042-C4D4-E406-5C33F84DF4D7}"/>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26291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9B50-C6E4-2847-8055-0FEFA5CDB8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C504C-6D15-1D9D-2D5A-CA5AA3A95A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A926F-A475-48E8-8F30-4D206B981128}"/>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5" name="Footer Placeholder 4">
            <a:extLst>
              <a:ext uri="{FF2B5EF4-FFF2-40B4-BE49-F238E27FC236}">
                <a16:creationId xmlns:a16="http://schemas.microsoft.com/office/drawing/2014/main" id="{AA231440-EDD1-B18D-F9CE-EDDB12921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5BBA0-B480-B80C-38B1-D04147DB9E60}"/>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119730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0288-0980-A1E1-C5C0-9018307ED2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612FF9-EEDC-0582-3D87-B887DF3600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02698A-C974-4CF5-7E39-7DA5FF4D75FF}"/>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5" name="Footer Placeholder 4">
            <a:extLst>
              <a:ext uri="{FF2B5EF4-FFF2-40B4-BE49-F238E27FC236}">
                <a16:creationId xmlns:a16="http://schemas.microsoft.com/office/drawing/2014/main" id="{51A00EB9-C60C-7960-E0F4-998374464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A3FDE-161D-7C1F-F30E-37A086B5A923}"/>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381855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EBBD-24CA-FC6E-C149-90224C8ADE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18B48-738D-15A2-707D-3B877EE94A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890EB-5AF4-53CE-D323-37FC23EC43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F0F418-DEF4-AE46-4820-59AB59308198}"/>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6" name="Footer Placeholder 5">
            <a:extLst>
              <a:ext uri="{FF2B5EF4-FFF2-40B4-BE49-F238E27FC236}">
                <a16:creationId xmlns:a16="http://schemas.microsoft.com/office/drawing/2014/main" id="{FB491522-7B9F-755E-3D56-77194AA75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77A491-BB85-1B26-8099-1BF62B0BAB81}"/>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266304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E6EB-0A67-3C9D-0A4E-7B7E252F79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9756F8-009C-7DA0-D297-F815F8A20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67F23B-1FA9-1114-3F63-71FBA12A7E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F05BB1-BCF1-EA44-ECC5-D7888F944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F23321-3689-C909-DDD0-E54D4643F6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6B500E-71F4-0938-2E0B-F2D3604C0A71}"/>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8" name="Footer Placeholder 7">
            <a:extLst>
              <a:ext uri="{FF2B5EF4-FFF2-40B4-BE49-F238E27FC236}">
                <a16:creationId xmlns:a16="http://schemas.microsoft.com/office/drawing/2014/main" id="{593D3111-FBD5-1249-670F-DC463D7FE9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0FDE43-2FDF-CC66-1565-320964670850}"/>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64851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CDC62-5466-C0E5-CBFC-F8B5842D0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7504F-1969-5181-AD67-548A331CA8EB}"/>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4" name="Footer Placeholder 3">
            <a:extLst>
              <a:ext uri="{FF2B5EF4-FFF2-40B4-BE49-F238E27FC236}">
                <a16:creationId xmlns:a16="http://schemas.microsoft.com/office/drawing/2014/main" id="{E9524541-2330-E797-A8BF-D094F1DB8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ABD0AA-D63C-0895-5DD5-D9019870CF74}"/>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220611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FF8FC4-5AA6-EEFA-A13D-BFA5F3DB70B0}"/>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3" name="Footer Placeholder 2">
            <a:extLst>
              <a:ext uri="{FF2B5EF4-FFF2-40B4-BE49-F238E27FC236}">
                <a16:creationId xmlns:a16="http://schemas.microsoft.com/office/drawing/2014/main" id="{C415B281-00C2-28B2-C7FA-AAD9B5F714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ABF81A-F412-27E3-5905-2FB1ADA47036}"/>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36354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1C71-319F-C0DD-266E-7DC0BF421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89A2FD-0CB4-A150-016C-406DEE6279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90941C-4B25-E72B-CE41-8A33D0220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207FA-AAC0-82DA-F4ED-04C0427D7965}"/>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6" name="Footer Placeholder 5">
            <a:extLst>
              <a:ext uri="{FF2B5EF4-FFF2-40B4-BE49-F238E27FC236}">
                <a16:creationId xmlns:a16="http://schemas.microsoft.com/office/drawing/2014/main" id="{411DE1A6-0E85-8BD2-C9A8-2313DF92C9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9B2F5-8191-2485-FAD0-8EC31E4B8FFA}"/>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155599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8C18-2B10-558A-3BA3-C006FDC91B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231604-1FC1-E2CC-68A3-B662103C9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9A3D76-FF85-5574-C6D2-7D92B53ED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1B7696-BC04-EA4E-6BDC-43BB80D61329}"/>
              </a:ext>
            </a:extLst>
          </p:cNvPr>
          <p:cNvSpPr>
            <a:spLocks noGrp="1"/>
          </p:cNvSpPr>
          <p:nvPr>
            <p:ph type="dt" sz="half" idx="10"/>
          </p:nvPr>
        </p:nvSpPr>
        <p:spPr/>
        <p:txBody>
          <a:bodyPr/>
          <a:lstStyle/>
          <a:p>
            <a:fld id="{75CEC59E-0AB6-4ACD-8A72-5926BC58BE61}" type="datetimeFigureOut">
              <a:rPr lang="en-US" smtClean="0"/>
              <a:t>8/17/2023</a:t>
            </a:fld>
            <a:endParaRPr lang="en-US"/>
          </a:p>
        </p:txBody>
      </p:sp>
      <p:sp>
        <p:nvSpPr>
          <p:cNvPr id="6" name="Footer Placeholder 5">
            <a:extLst>
              <a:ext uri="{FF2B5EF4-FFF2-40B4-BE49-F238E27FC236}">
                <a16:creationId xmlns:a16="http://schemas.microsoft.com/office/drawing/2014/main" id="{B2F5CF24-06BC-5A4D-9DE1-963354DCF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45A3D-0BEF-775F-3F15-5ECA5FF17D24}"/>
              </a:ext>
            </a:extLst>
          </p:cNvPr>
          <p:cNvSpPr>
            <a:spLocks noGrp="1"/>
          </p:cNvSpPr>
          <p:nvPr>
            <p:ph type="sldNum" sz="quarter" idx="12"/>
          </p:nvPr>
        </p:nvSpPr>
        <p:spPr/>
        <p:txBody>
          <a:bodyPr/>
          <a:lstStyle/>
          <a:p>
            <a:fld id="{1A89E1C3-7BF5-4C00-8646-3DE7029AA006}" type="slidenum">
              <a:rPr lang="en-US" smtClean="0"/>
              <a:t>‹#›</a:t>
            </a:fld>
            <a:endParaRPr lang="en-US"/>
          </a:p>
        </p:txBody>
      </p:sp>
    </p:spTree>
    <p:extLst>
      <p:ext uri="{BB962C8B-B14F-4D97-AF65-F5344CB8AC3E}">
        <p14:creationId xmlns:p14="http://schemas.microsoft.com/office/powerpoint/2010/main" val="77676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FDB14F-ED79-8D61-C671-56422BB39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BFCFED-92DC-917A-3784-D033BBB51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74179-BBDE-D16F-B34D-8829073CB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EC59E-0AB6-4ACD-8A72-5926BC58BE61}" type="datetimeFigureOut">
              <a:rPr lang="en-US" smtClean="0"/>
              <a:t>8/17/2023</a:t>
            </a:fld>
            <a:endParaRPr lang="en-US"/>
          </a:p>
        </p:txBody>
      </p:sp>
      <p:sp>
        <p:nvSpPr>
          <p:cNvPr id="5" name="Footer Placeholder 4">
            <a:extLst>
              <a:ext uri="{FF2B5EF4-FFF2-40B4-BE49-F238E27FC236}">
                <a16:creationId xmlns:a16="http://schemas.microsoft.com/office/drawing/2014/main" id="{2BE88CC4-D5CC-5FA0-462D-01ABFC188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626246-ACE5-FE64-3C98-2EF4712EF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9E1C3-7BF5-4C00-8646-3DE7029AA006}" type="slidenum">
              <a:rPr lang="en-US" smtClean="0"/>
              <a:t>‹#›</a:t>
            </a:fld>
            <a:endParaRPr lang="en-US"/>
          </a:p>
        </p:txBody>
      </p:sp>
    </p:spTree>
    <p:extLst>
      <p:ext uri="{BB962C8B-B14F-4D97-AF65-F5344CB8AC3E}">
        <p14:creationId xmlns:p14="http://schemas.microsoft.com/office/powerpoint/2010/main" val="26556049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www.bashabears.com/" TargetMode="Externa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www.bashabears.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www.bashabears.com/" TargetMode="External"/><Relationship Id="rId3" Type="http://schemas.openxmlformats.org/officeDocument/2006/relationships/hyperlink" Target="mailto:torres.sherri@cusd80.com" TargetMode="External"/><Relationship Id="rId7" Type="http://schemas.openxmlformats.org/officeDocument/2006/relationships/hyperlink" Target="mailto:good.michelle@cusd80.com"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mailto:Magana.Eric@cusd80.com" TargetMode="External"/><Relationship Id="rId5" Type="http://schemas.openxmlformats.org/officeDocument/2006/relationships/hyperlink" Target="mailto:Taylor.Christine@cusd80.com" TargetMode="External"/><Relationship Id="rId4" Type="http://schemas.openxmlformats.org/officeDocument/2006/relationships/hyperlink" Target="mailto:gooslin.elveda@cusd80.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start-button-icon-back-web-1426743/"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jrickborn.classtravel@cox.net" TargetMode="External"/><Relationship Id="rId7" Type="http://schemas.openxmlformats.org/officeDocument/2006/relationships/image" Target="../media/image7.svg"/><Relationship Id="rId2" Type="http://schemas.openxmlformats.org/officeDocument/2006/relationships/hyperlink" Target="mailto:Catherine@terratravelaz.com" TargetMode="Externa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hyperlink" Target="file:///\\bhs-fs1\shared\BOOKSTORE\FORMS\Fillable%20Req%20Form%2022-23.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bashabears.com/" TargetMode="Externa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llow suitcase and travel gear">
            <a:extLst>
              <a:ext uri="{FF2B5EF4-FFF2-40B4-BE49-F238E27FC236}">
                <a16:creationId xmlns:a16="http://schemas.microsoft.com/office/drawing/2014/main" id="{61622044-475D-0B19-2FAE-E2DB4B0A2BD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BE6700-1820-83D9-A88A-37ABAA1C3884}"/>
              </a:ext>
            </a:extLst>
          </p:cNvPr>
          <p:cNvSpPr>
            <a:spLocks noGrp="1"/>
          </p:cNvSpPr>
          <p:nvPr>
            <p:ph type="ctrTitle"/>
          </p:nvPr>
        </p:nvSpPr>
        <p:spPr>
          <a:xfrm>
            <a:off x="1404730" y="3295720"/>
            <a:ext cx="9144000" cy="2387600"/>
          </a:xfrm>
        </p:spPr>
        <p:txBody>
          <a:bodyPr>
            <a:normAutofit fontScale="90000"/>
          </a:bodyPr>
          <a:lstStyle/>
          <a:p>
            <a:r>
              <a:rPr lang="en-US" b="1" dirty="0">
                <a:latin typeface="Congenial Light" panose="020B0604020202020204" pitchFamily="2" charset="0"/>
              </a:rPr>
              <a:t>OUT OF STATE, </a:t>
            </a:r>
            <a:br>
              <a:rPr lang="en-US" b="1" dirty="0">
                <a:latin typeface="Congenial Light" panose="020B0604020202020204" pitchFamily="2" charset="0"/>
              </a:rPr>
            </a:br>
            <a:r>
              <a:rPr lang="en-US" b="1" dirty="0">
                <a:latin typeface="Congenial Light" panose="020B0604020202020204" pitchFamily="2" charset="0"/>
              </a:rPr>
              <a:t>IN-STATE OVERNIGHT</a:t>
            </a:r>
            <a:br>
              <a:rPr lang="en-US" b="1" dirty="0">
                <a:latin typeface="Congenial Light" panose="020B0604020202020204" pitchFamily="2" charset="0"/>
              </a:rPr>
            </a:br>
            <a:r>
              <a:rPr lang="en-US" b="1" dirty="0">
                <a:latin typeface="Congenial Light" panose="020B0604020202020204" pitchFamily="2" charset="0"/>
              </a:rPr>
              <a:t>OR IN-STATE OVER 60 MILES</a:t>
            </a:r>
          </a:p>
        </p:txBody>
      </p:sp>
      <p:sp>
        <p:nvSpPr>
          <p:cNvPr id="3" name="Subtitle 2">
            <a:extLst>
              <a:ext uri="{FF2B5EF4-FFF2-40B4-BE49-F238E27FC236}">
                <a16:creationId xmlns:a16="http://schemas.microsoft.com/office/drawing/2014/main" id="{46B50CDB-8B65-0060-0DAA-22C012DF8C6F}"/>
              </a:ext>
            </a:extLst>
          </p:cNvPr>
          <p:cNvSpPr>
            <a:spLocks noGrp="1"/>
          </p:cNvSpPr>
          <p:nvPr>
            <p:ph type="subTitle" idx="1"/>
          </p:nvPr>
        </p:nvSpPr>
        <p:spPr>
          <a:xfrm>
            <a:off x="1404730" y="872089"/>
            <a:ext cx="9144000" cy="2096397"/>
          </a:xfrm>
        </p:spPr>
        <p:txBody>
          <a:bodyPr>
            <a:noAutofit/>
          </a:bodyPr>
          <a:lstStyle/>
          <a:p>
            <a:r>
              <a:rPr lang="en-US" sz="15000" b="1" dirty="0">
                <a:latin typeface="Castellar" panose="020A0402060406010301" pitchFamily="18" charset="0"/>
              </a:rPr>
              <a:t>TRAVEL</a:t>
            </a:r>
          </a:p>
        </p:txBody>
      </p:sp>
    </p:spTree>
    <p:extLst>
      <p:ext uri="{BB962C8B-B14F-4D97-AF65-F5344CB8AC3E}">
        <p14:creationId xmlns:p14="http://schemas.microsoft.com/office/powerpoint/2010/main" val="6094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524DE20-F54E-E9D8-01A1-E2A08000452A}"/>
              </a:ext>
            </a:extLst>
          </p:cNvPr>
          <p:cNvSpPr txBox="1">
            <a:spLocks/>
          </p:cNvSpPr>
          <p:nvPr/>
        </p:nvSpPr>
        <p:spPr>
          <a:xfrm>
            <a:off x="8225928" y="1839817"/>
            <a:ext cx="3260992" cy="4349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26" name="TextBox 8">
            <a:extLst>
              <a:ext uri="{FF2B5EF4-FFF2-40B4-BE49-F238E27FC236}">
                <a16:creationId xmlns:a16="http://schemas.microsoft.com/office/drawing/2014/main" id="{06E27085-633E-C390-1BBE-FA0815748C11}"/>
              </a:ext>
            </a:extLst>
          </p:cNvPr>
          <p:cNvGraphicFramePr/>
          <p:nvPr>
            <p:extLst>
              <p:ext uri="{D42A27DB-BD31-4B8C-83A1-F6EECF244321}">
                <p14:modId xmlns:p14="http://schemas.microsoft.com/office/powerpoint/2010/main" val="1267788943"/>
              </p:ext>
            </p:extLst>
          </p:nvPr>
        </p:nvGraphicFramePr>
        <p:xfrm>
          <a:off x="617181" y="1818196"/>
          <a:ext cx="8294913" cy="4685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39DF579A-DE90-450F-6C42-D6FCAB00D8F3}"/>
              </a:ext>
            </a:extLst>
          </p:cNvPr>
          <p:cNvSpPr txBox="1"/>
          <p:nvPr/>
        </p:nvSpPr>
        <p:spPr>
          <a:xfrm>
            <a:off x="9124350" y="1839817"/>
            <a:ext cx="2341044" cy="1404626"/>
          </a:xfrm>
          <a:prstGeom prst="rect">
            <a:avLst/>
          </a:prstGeom>
          <a:solidFill>
            <a:schemeClr val="accent1">
              <a:lumMod val="20000"/>
              <a:lumOff val="80000"/>
            </a:schemeClr>
          </a:solidFill>
          <a:ln w="76200">
            <a:solidFill>
              <a:srgbClr val="4472C4"/>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endParaRPr lang="en-US" sz="1700" dirty="0"/>
          </a:p>
        </p:txBody>
      </p:sp>
      <p:sp>
        <p:nvSpPr>
          <p:cNvPr id="16" name="TextBox 15">
            <a:extLst>
              <a:ext uri="{FF2B5EF4-FFF2-40B4-BE49-F238E27FC236}">
                <a16:creationId xmlns:a16="http://schemas.microsoft.com/office/drawing/2014/main" id="{1A6E590E-20FA-47AA-AA69-08697C1E1A76}"/>
              </a:ext>
            </a:extLst>
          </p:cNvPr>
          <p:cNvSpPr txBox="1"/>
          <p:nvPr/>
        </p:nvSpPr>
        <p:spPr>
          <a:xfrm>
            <a:off x="9145876" y="5098811"/>
            <a:ext cx="2341044" cy="1404626"/>
          </a:xfrm>
          <a:prstGeom prst="rect">
            <a:avLst/>
          </a:prstGeom>
          <a:solidFill>
            <a:schemeClr val="accent1">
              <a:lumMod val="20000"/>
              <a:lumOff val="80000"/>
            </a:schemeClr>
          </a:solidFill>
          <a:ln w="76200">
            <a:solidFill>
              <a:srgbClr val="4472C4"/>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7" name="TextBox 16">
            <a:extLst>
              <a:ext uri="{FF2B5EF4-FFF2-40B4-BE49-F238E27FC236}">
                <a16:creationId xmlns:a16="http://schemas.microsoft.com/office/drawing/2014/main" id="{BF138D38-2849-C1EE-6F0F-40AD373A0161}"/>
              </a:ext>
            </a:extLst>
          </p:cNvPr>
          <p:cNvSpPr txBox="1"/>
          <p:nvPr/>
        </p:nvSpPr>
        <p:spPr>
          <a:xfrm>
            <a:off x="9124350" y="3493019"/>
            <a:ext cx="2373854" cy="1404626"/>
          </a:xfrm>
          <a:prstGeom prst="rect">
            <a:avLst/>
          </a:prstGeom>
          <a:solidFill>
            <a:schemeClr val="accent1">
              <a:lumMod val="20000"/>
              <a:lumOff val="80000"/>
            </a:schemeClr>
          </a:solidFill>
          <a:ln w="76200">
            <a:solidFill>
              <a:srgbClr val="4472C4"/>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 name="TextBox 3">
            <a:extLst>
              <a:ext uri="{FF2B5EF4-FFF2-40B4-BE49-F238E27FC236}">
                <a16:creationId xmlns:a16="http://schemas.microsoft.com/office/drawing/2014/main" id="{A75E2881-16A9-2E23-B3B3-802066B88644}"/>
              </a:ext>
            </a:extLst>
          </p:cNvPr>
          <p:cNvSpPr txBox="1"/>
          <p:nvPr/>
        </p:nvSpPr>
        <p:spPr>
          <a:xfrm>
            <a:off x="9178685" y="3549001"/>
            <a:ext cx="2286709" cy="1292662"/>
          </a:xfrm>
          <a:prstGeom prst="rect">
            <a:avLst/>
          </a:prstGeom>
          <a:solidFill>
            <a:schemeClr val="accent1">
              <a:lumMod val="20000"/>
              <a:lumOff val="80000"/>
            </a:schemeClr>
          </a:solidFill>
        </p:spPr>
        <p:txBody>
          <a:bodyPr wrap="square" rtlCol="0">
            <a:spAutoFit/>
          </a:bodyPr>
          <a:lstStyle/>
          <a:p>
            <a:pPr algn="ctr"/>
            <a:r>
              <a:rPr lang="en-US" sz="1600" b="1" dirty="0">
                <a:solidFill>
                  <a:srgbClr val="FF0000"/>
                </a:solidFill>
              </a:rPr>
              <a:t>Call or email Sherri Torres for help with these items.</a:t>
            </a:r>
          </a:p>
          <a:p>
            <a:pPr algn="ctr"/>
            <a:r>
              <a:rPr lang="en-US" sz="1600" b="1" dirty="0">
                <a:solidFill>
                  <a:srgbClr val="FF0000"/>
                </a:solidFill>
              </a:rPr>
              <a:t>480-224-2112</a:t>
            </a:r>
          </a:p>
          <a:p>
            <a:pPr algn="ctr"/>
            <a:r>
              <a:rPr lang="en-US" sz="1400" b="1" dirty="0">
                <a:solidFill>
                  <a:srgbClr val="FF0000"/>
                </a:solidFill>
              </a:rPr>
              <a:t>Torres.Sherri@cusd80.com</a:t>
            </a:r>
            <a:endParaRPr lang="en-US" sz="1400" dirty="0"/>
          </a:p>
        </p:txBody>
      </p:sp>
      <p:sp>
        <p:nvSpPr>
          <p:cNvPr id="18" name="TextBox 17">
            <a:extLst>
              <a:ext uri="{FF2B5EF4-FFF2-40B4-BE49-F238E27FC236}">
                <a16:creationId xmlns:a16="http://schemas.microsoft.com/office/drawing/2014/main" id="{74BB633E-EEB4-5AB5-F245-633496133EF0}"/>
              </a:ext>
            </a:extLst>
          </p:cNvPr>
          <p:cNvSpPr txBox="1"/>
          <p:nvPr/>
        </p:nvSpPr>
        <p:spPr>
          <a:xfrm>
            <a:off x="9124350" y="234025"/>
            <a:ext cx="2341044" cy="1404626"/>
          </a:xfrm>
          <a:prstGeom prst="rect">
            <a:avLst/>
          </a:prstGeom>
          <a:solidFill>
            <a:schemeClr val="accent1">
              <a:lumMod val="20000"/>
              <a:lumOff val="80000"/>
            </a:schemeClr>
          </a:solidFill>
          <a:ln w="76200">
            <a:solidFill>
              <a:srgbClr val="4472C4"/>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spcBef>
                <a:spcPts val="600"/>
              </a:spcBef>
            </a:pPr>
            <a:r>
              <a:rPr lang="en-US" sz="1700" b="1" dirty="0">
                <a:solidFill>
                  <a:srgbClr val="FF0000"/>
                </a:solidFill>
              </a:rPr>
              <a:t>Checklist located on the travel packet cover sheet. Incomplete packets will not be accepted.</a:t>
            </a:r>
            <a:endParaRPr lang="en-US" sz="1700" dirty="0"/>
          </a:p>
        </p:txBody>
      </p:sp>
      <p:sp>
        <p:nvSpPr>
          <p:cNvPr id="20" name="TextBox 19">
            <a:extLst>
              <a:ext uri="{FF2B5EF4-FFF2-40B4-BE49-F238E27FC236}">
                <a16:creationId xmlns:a16="http://schemas.microsoft.com/office/drawing/2014/main" id="{B6ABDF9F-0DD3-D740-A1D1-BB4ED6F2E5E8}"/>
              </a:ext>
            </a:extLst>
          </p:cNvPr>
          <p:cNvSpPr txBox="1"/>
          <p:nvPr/>
        </p:nvSpPr>
        <p:spPr>
          <a:xfrm>
            <a:off x="1017036" y="234025"/>
            <a:ext cx="7501813" cy="1451279"/>
          </a:xfrm>
          <a:prstGeom prst="rect">
            <a:avLst/>
          </a:prstGeom>
          <a:solidFill>
            <a:schemeClr val="accent1">
              <a:lumMod val="20000"/>
              <a:lumOff val="80000"/>
            </a:schemeClr>
          </a:solidFill>
          <a:ln w="76200">
            <a:solidFill>
              <a:srgbClr val="4472C4"/>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spcBef>
                <a:spcPts val="600"/>
              </a:spcBef>
            </a:pPr>
            <a:endParaRPr lang="en-US" b="1" dirty="0">
              <a:solidFill>
                <a:srgbClr val="FF0000"/>
              </a:solidFill>
            </a:endParaRPr>
          </a:p>
        </p:txBody>
      </p:sp>
      <p:sp>
        <p:nvSpPr>
          <p:cNvPr id="3" name="Text Placeholder 2">
            <a:extLst>
              <a:ext uri="{FF2B5EF4-FFF2-40B4-BE49-F238E27FC236}">
                <a16:creationId xmlns:a16="http://schemas.microsoft.com/office/drawing/2014/main" id="{F244FC0C-2F3F-A93D-E380-2ECEF2556BC2}"/>
              </a:ext>
            </a:extLst>
          </p:cNvPr>
          <p:cNvSpPr txBox="1">
            <a:spLocks/>
          </p:cNvSpPr>
          <p:nvPr/>
        </p:nvSpPr>
        <p:spPr>
          <a:xfrm>
            <a:off x="1017036" y="302159"/>
            <a:ext cx="7501813" cy="126835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Bef>
                <a:spcPts val="600"/>
              </a:spcBef>
              <a:spcAft>
                <a:spcPts val="600"/>
              </a:spcAft>
            </a:pPr>
            <a:r>
              <a:rPr lang="en-US" sz="4000" dirty="0">
                <a:solidFill>
                  <a:srgbClr val="FF0000"/>
                </a:solidFill>
                <a:latin typeface="Cooper Black" panose="0208090404030B020404" pitchFamily="18" charset="0"/>
              </a:rPr>
              <a:t>Out of State Travel</a:t>
            </a:r>
          </a:p>
          <a:p>
            <a:pPr algn="ctr">
              <a:spcBef>
                <a:spcPts val="600"/>
              </a:spcBef>
              <a:spcAft>
                <a:spcPts val="600"/>
              </a:spcAft>
            </a:pPr>
            <a:r>
              <a:rPr lang="en-US" sz="2000" dirty="0"/>
              <a:t>Paperwork required for a complete packet</a:t>
            </a:r>
            <a:r>
              <a:rPr lang="en-US" sz="1800" dirty="0"/>
              <a:t>.</a:t>
            </a:r>
          </a:p>
        </p:txBody>
      </p:sp>
      <p:sp>
        <p:nvSpPr>
          <p:cNvPr id="2" name="TextBox 1">
            <a:extLst>
              <a:ext uri="{FF2B5EF4-FFF2-40B4-BE49-F238E27FC236}">
                <a16:creationId xmlns:a16="http://schemas.microsoft.com/office/drawing/2014/main" id="{5BB73D85-84D9-5F1B-9410-38F991262DA6}"/>
              </a:ext>
            </a:extLst>
          </p:cNvPr>
          <p:cNvSpPr txBox="1"/>
          <p:nvPr/>
        </p:nvSpPr>
        <p:spPr>
          <a:xfrm>
            <a:off x="9178686" y="5146221"/>
            <a:ext cx="2319518" cy="1384995"/>
          </a:xfrm>
          <a:prstGeom prst="rect">
            <a:avLst/>
          </a:prstGeom>
          <a:noFill/>
        </p:spPr>
        <p:txBody>
          <a:bodyPr wrap="square" rtlCol="0">
            <a:spAutoFit/>
          </a:bodyPr>
          <a:lstStyle/>
          <a:p>
            <a:pPr algn="ctr"/>
            <a:r>
              <a:rPr lang="en-US" sz="1400" b="1" dirty="0">
                <a:solidFill>
                  <a:srgbClr val="FF0000"/>
                </a:solidFill>
              </a:rPr>
              <a:t>These trips require district approval, so please plan ahead!  It is recommended to turn in your paperwork at least 3 months before your trip departure.  </a:t>
            </a:r>
          </a:p>
        </p:txBody>
      </p:sp>
      <p:sp>
        <p:nvSpPr>
          <p:cNvPr id="7" name="TextBox 6">
            <a:extLst>
              <a:ext uri="{FF2B5EF4-FFF2-40B4-BE49-F238E27FC236}">
                <a16:creationId xmlns:a16="http://schemas.microsoft.com/office/drawing/2014/main" id="{4680DAF1-D096-3AD5-6556-A1A588F00859}"/>
              </a:ext>
            </a:extLst>
          </p:cNvPr>
          <p:cNvSpPr txBox="1"/>
          <p:nvPr/>
        </p:nvSpPr>
        <p:spPr>
          <a:xfrm>
            <a:off x="9091540" y="1887227"/>
            <a:ext cx="2373854" cy="1354217"/>
          </a:xfrm>
          <a:prstGeom prst="rect">
            <a:avLst/>
          </a:prstGeom>
          <a:noFill/>
        </p:spPr>
        <p:txBody>
          <a:bodyPr wrap="square" rtlCol="0">
            <a:spAutoFit/>
          </a:bodyPr>
          <a:lstStyle/>
          <a:p>
            <a:pPr algn="ctr"/>
            <a:r>
              <a:rPr lang="en-US" sz="1700" b="1" dirty="0">
                <a:solidFill>
                  <a:srgbClr val="FF0000"/>
                </a:solidFill>
              </a:rPr>
              <a:t>These forms are all available on our website!</a:t>
            </a:r>
          </a:p>
          <a:p>
            <a:pPr algn="ctr"/>
            <a:r>
              <a:rPr lang="en-US" sz="1700" b="1" dirty="0">
                <a:solidFill>
                  <a:srgbClr val="FF0000"/>
                </a:solidFill>
                <a:hlinkClick r:id="rId7"/>
              </a:rPr>
              <a:t>www.Bashabears.com</a:t>
            </a:r>
            <a:endParaRPr lang="en-US" sz="1700" b="1" dirty="0">
              <a:solidFill>
                <a:srgbClr val="FF0000"/>
              </a:solidFill>
            </a:endParaRPr>
          </a:p>
          <a:p>
            <a:pPr algn="ctr"/>
            <a:r>
              <a:rPr lang="en-US" sz="1400" b="1" dirty="0">
                <a:solidFill>
                  <a:srgbClr val="FF0000"/>
                </a:solidFill>
              </a:rPr>
              <a:t>Departments, field trip forms</a:t>
            </a:r>
            <a:endParaRPr lang="en-US" sz="1400" dirty="0"/>
          </a:p>
        </p:txBody>
      </p:sp>
    </p:spTree>
    <p:extLst>
      <p:ext uri="{BB962C8B-B14F-4D97-AF65-F5344CB8AC3E}">
        <p14:creationId xmlns:p14="http://schemas.microsoft.com/office/powerpoint/2010/main" val="80331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C3B32F-068F-62D1-2F21-4189BEB6727D}"/>
              </a:ext>
            </a:extLst>
          </p:cNvPr>
          <p:cNvSpPr txBox="1"/>
          <p:nvPr/>
        </p:nvSpPr>
        <p:spPr>
          <a:xfrm>
            <a:off x="248084" y="421665"/>
            <a:ext cx="5372787" cy="6014669"/>
          </a:xfrm>
          <a:prstGeom prst="rect">
            <a:avLst/>
          </a:prstGeom>
        </p:spPr>
        <p:txBody>
          <a:bodyPr vert="horz" lIns="91440" tIns="45720" rIns="91440" bIns="45720" rtlCol="0">
            <a:normAutofit lnSpcReduction="10000"/>
          </a:bodyPr>
          <a:lstStyle/>
          <a:p>
            <a:pPr algn="ctr">
              <a:lnSpc>
                <a:spcPct val="90000"/>
              </a:lnSpc>
              <a:spcAft>
                <a:spcPts val="600"/>
              </a:spcAft>
            </a:pPr>
            <a:r>
              <a:rPr lang="en-US" sz="3600" dirty="0">
                <a:solidFill>
                  <a:srgbClr val="002060"/>
                </a:solidFill>
                <a:latin typeface="Britannic Bold" panose="020B0903060703020204" pitchFamily="34" charset="0"/>
              </a:rPr>
              <a:t>CHAPERONES!!</a:t>
            </a:r>
          </a:p>
          <a:p>
            <a:pPr indent="-228600">
              <a:lnSpc>
                <a:spcPct val="90000"/>
              </a:lnSpc>
              <a:spcAft>
                <a:spcPts val="600"/>
              </a:spcAft>
              <a:buFont typeface="Arial" panose="020B0604020202020204" pitchFamily="34" charset="0"/>
              <a:buChar char="•"/>
            </a:pPr>
            <a:endParaRPr lang="en-US" sz="1100" dirty="0"/>
          </a:p>
          <a:p>
            <a:pPr marL="457200" indent="-342900">
              <a:lnSpc>
                <a:spcPct val="90000"/>
              </a:lnSpc>
              <a:spcAft>
                <a:spcPts val="600"/>
              </a:spcAft>
              <a:buSzPct val="150000"/>
              <a:buBlip>
                <a:blip r:embed="rId3">
                  <a:extLst>
                    <a:ext uri="{96DAC541-7B7A-43D3-8B79-37D633B846F1}">
                      <asvg:svgBlip xmlns:asvg="http://schemas.microsoft.com/office/drawing/2016/SVG/main" r:embed="rId4"/>
                    </a:ext>
                  </a:extLst>
                </a:blip>
              </a:buBlip>
            </a:pPr>
            <a:r>
              <a:rPr lang="en-US" sz="2000" dirty="0"/>
              <a:t>Chaperone to student ratio for high school is 1:20.  </a:t>
            </a:r>
          </a:p>
          <a:p>
            <a:pPr marL="457200" indent="-342900">
              <a:lnSpc>
                <a:spcPct val="90000"/>
              </a:lnSpc>
              <a:spcAft>
                <a:spcPts val="600"/>
              </a:spcAft>
              <a:buSzPct val="150000"/>
              <a:buBlip>
                <a:blip r:embed="rId3">
                  <a:extLst>
                    <a:ext uri="{96DAC541-7B7A-43D3-8B79-37D633B846F1}">
                      <asvg:svgBlip xmlns:asvg="http://schemas.microsoft.com/office/drawing/2016/SVG/main" r:embed="rId4"/>
                    </a:ext>
                  </a:extLst>
                </a:blip>
              </a:buBlip>
            </a:pPr>
            <a:r>
              <a:rPr lang="en-US" sz="2000" dirty="0"/>
              <a:t>If both males and females will be going on the field trip, you will need both male and female chaperones.  Please try to keep the male/female chaperone ratio close to the male/female student ratio.  Ex:  88 students, 55 males and 33 females.  Please plan to have 3 male chaperones and 2 female chaperones.</a:t>
            </a:r>
          </a:p>
          <a:p>
            <a:pPr marL="457200" indent="-342900">
              <a:lnSpc>
                <a:spcPct val="90000"/>
              </a:lnSpc>
              <a:spcAft>
                <a:spcPts val="600"/>
              </a:spcAft>
              <a:buSzPct val="150000"/>
              <a:buBlip>
                <a:blip r:embed="rId3">
                  <a:extLst>
                    <a:ext uri="{96DAC541-7B7A-43D3-8B79-37D633B846F1}">
                      <asvg:svgBlip xmlns:asvg="http://schemas.microsoft.com/office/drawing/2016/SVG/main" r:embed="rId4"/>
                    </a:ext>
                  </a:extLst>
                </a:blip>
              </a:buBlip>
            </a:pPr>
            <a:r>
              <a:rPr lang="en-US" sz="2000" dirty="0"/>
              <a:t>Staff and coaches that chaperone will need professional leave forms in the travel packets.</a:t>
            </a:r>
          </a:p>
          <a:p>
            <a:pPr marL="457200" indent="-342900">
              <a:lnSpc>
                <a:spcPct val="90000"/>
              </a:lnSpc>
              <a:spcAft>
                <a:spcPts val="600"/>
              </a:spcAft>
              <a:buSzPct val="150000"/>
              <a:buBlip>
                <a:blip r:embed="rId3">
                  <a:extLst>
                    <a:ext uri="{96DAC541-7B7A-43D3-8B79-37D633B846F1}">
                      <asvg:svgBlip xmlns:asvg="http://schemas.microsoft.com/office/drawing/2016/SVG/main" r:embed="rId4"/>
                    </a:ext>
                  </a:extLst>
                </a:blip>
              </a:buBlip>
            </a:pPr>
            <a:r>
              <a:rPr lang="en-US" sz="2000" dirty="0"/>
              <a:t>Parent chaperones will need to apply for Tier III Volunteer Clearance and be cleared through CUSD HR before they will be allowed to chaperone overnight field trips.  This also takes time, and must be completed before the travel packet is turned in.   See Wendy Lindvig for help with this.</a:t>
            </a:r>
          </a:p>
          <a:p>
            <a:pPr marL="342900" indent="-228600">
              <a:lnSpc>
                <a:spcPct val="90000"/>
              </a:lnSpc>
              <a:spcAft>
                <a:spcPts val="600"/>
              </a:spcAft>
              <a:buFont typeface="Arial" panose="020B0604020202020204" pitchFamily="34" charset="0"/>
              <a:buChar char="•"/>
            </a:pPr>
            <a:endParaRPr lang="en-US" sz="1100" dirty="0"/>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descr="A school bus">
            <a:extLst>
              <a:ext uri="{FF2B5EF4-FFF2-40B4-BE49-F238E27FC236}">
                <a16:creationId xmlns:a16="http://schemas.microsoft.com/office/drawing/2014/main" id="{4C5CBF5D-DD7B-90A9-AF8F-8D611CD1FA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06" y="1547131"/>
            <a:ext cx="3962286" cy="3962286"/>
          </a:xfrm>
          <a:prstGeom prst="rect">
            <a:avLst/>
          </a:prstGeom>
        </p:spPr>
      </p:pic>
      <p:pic>
        <p:nvPicPr>
          <p:cNvPr id="53" name="Graphic 52" descr="Woman in black skirt">
            <a:extLst>
              <a:ext uri="{FF2B5EF4-FFF2-40B4-BE49-F238E27FC236}">
                <a16:creationId xmlns:a16="http://schemas.microsoft.com/office/drawing/2014/main" id="{C68FEF60-DFF6-6CAF-D385-BD1D4A4E74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35330" y="1253955"/>
            <a:ext cx="581251" cy="1305022"/>
          </a:xfrm>
          <a:prstGeom prst="rect">
            <a:avLst/>
          </a:prstGeom>
        </p:spPr>
      </p:pic>
      <p:pic>
        <p:nvPicPr>
          <p:cNvPr id="55" name="Graphic 54" descr="Man in a polo shirt">
            <a:extLst>
              <a:ext uri="{FF2B5EF4-FFF2-40B4-BE49-F238E27FC236}">
                <a16:creationId xmlns:a16="http://schemas.microsoft.com/office/drawing/2014/main" id="{7C923936-BBBE-67DA-EA68-686AF2A4DC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38506" y="1056749"/>
            <a:ext cx="478732" cy="1502228"/>
          </a:xfrm>
          <a:prstGeom prst="rect">
            <a:avLst/>
          </a:prstGeom>
        </p:spPr>
      </p:pic>
      <p:pic>
        <p:nvPicPr>
          <p:cNvPr id="57" name="Graphic 56" descr="Airplane outline">
            <a:extLst>
              <a:ext uri="{FF2B5EF4-FFF2-40B4-BE49-F238E27FC236}">
                <a16:creationId xmlns:a16="http://schemas.microsoft.com/office/drawing/2014/main" id="{E5E5527D-DED4-40BB-9B07-569CFE39C4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385076">
            <a:off x="5695639" y="4054433"/>
            <a:ext cx="907551" cy="907551"/>
          </a:xfrm>
          <a:prstGeom prst="rect">
            <a:avLst/>
          </a:prstGeom>
        </p:spPr>
      </p:pic>
      <p:sp>
        <p:nvSpPr>
          <p:cNvPr id="2" name="TextBox 1">
            <a:extLst>
              <a:ext uri="{FF2B5EF4-FFF2-40B4-BE49-F238E27FC236}">
                <a16:creationId xmlns:a16="http://schemas.microsoft.com/office/drawing/2014/main" id="{2986B0C9-942D-BC70-8A61-44FB9AF50E69}"/>
              </a:ext>
            </a:extLst>
          </p:cNvPr>
          <p:cNvSpPr txBox="1"/>
          <p:nvPr/>
        </p:nvSpPr>
        <p:spPr>
          <a:xfrm>
            <a:off x="7825955" y="285497"/>
            <a:ext cx="3783106" cy="1077218"/>
          </a:xfrm>
          <a:prstGeom prst="rect">
            <a:avLst/>
          </a:prstGeom>
          <a:noFill/>
        </p:spPr>
        <p:txBody>
          <a:bodyPr wrap="square" rtlCol="0">
            <a:spAutoFit/>
          </a:bodyPr>
          <a:lstStyle/>
          <a:p>
            <a:pPr algn="ctr"/>
            <a:r>
              <a:rPr lang="en-US" sz="1600" dirty="0">
                <a:solidFill>
                  <a:schemeClr val="accent6">
                    <a:lumMod val="75000"/>
                  </a:schemeClr>
                </a:solidFill>
              </a:rPr>
              <a:t>Chaperone questions? Ask </a:t>
            </a:r>
          </a:p>
          <a:p>
            <a:pPr algn="ctr"/>
            <a:r>
              <a:rPr lang="en-US" sz="1600" dirty="0">
                <a:solidFill>
                  <a:schemeClr val="accent6">
                    <a:lumMod val="75000"/>
                  </a:schemeClr>
                </a:solidFill>
              </a:rPr>
              <a:t>Wendy Lindvig</a:t>
            </a:r>
          </a:p>
          <a:p>
            <a:pPr algn="ctr"/>
            <a:r>
              <a:rPr lang="en-US" sz="1600" dirty="0">
                <a:solidFill>
                  <a:schemeClr val="accent6">
                    <a:lumMod val="75000"/>
                  </a:schemeClr>
                </a:solidFill>
              </a:rPr>
              <a:t>480-224-2128</a:t>
            </a:r>
          </a:p>
          <a:p>
            <a:pPr algn="ctr"/>
            <a:r>
              <a:rPr lang="en-US" sz="1600" dirty="0">
                <a:solidFill>
                  <a:schemeClr val="accent6">
                    <a:lumMod val="75000"/>
                  </a:schemeClr>
                </a:solidFill>
              </a:rPr>
              <a:t>Lindvig.Wendy@cusd80.com</a:t>
            </a:r>
          </a:p>
        </p:txBody>
      </p:sp>
    </p:spTree>
    <p:extLst>
      <p:ext uri="{BB962C8B-B14F-4D97-AF65-F5344CB8AC3E}">
        <p14:creationId xmlns:p14="http://schemas.microsoft.com/office/powerpoint/2010/main" val="2631510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57C429-5251-0269-FAF3-2011FC5F2B6B}"/>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dirty="0">
                <a:solidFill>
                  <a:srgbClr val="FF0000"/>
                </a:solidFill>
                <a:latin typeface="+mj-lt"/>
                <a:ea typeface="+mj-ea"/>
                <a:cs typeface="+mj-cs"/>
              </a:rPr>
              <a:t>What NOT to do…..</a:t>
            </a:r>
          </a:p>
        </p:txBody>
      </p:sp>
      <p:pic>
        <p:nvPicPr>
          <p:cNvPr id="8" name="Content Placeholder 7" descr="No Teodor the Cat">
            <a:extLst>
              <a:ext uri="{FF2B5EF4-FFF2-40B4-BE49-F238E27FC236}">
                <a16:creationId xmlns:a16="http://schemas.microsoft.com/office/drawing/2014/main" id="{4335EC2A-3730-A299-192D-212687A2734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 y="1715781"/>
            <a:ext cx="3425957" cy="3425957"/>
          </a:xfrm>
          <a:prstGeom prst="rect">
            <a:avLst/>
          </a:prstGeom>
        </p:spPr>
      </p:pic>
      <p:sp>
        <p:nvSpPr>
          <p:cNvPr id="9" name="TextBox 8">
            <a:extLst>
              <a:ext uri="{FF2B5EF4-FFF2-40B4-BE49-F238E27FC236}">
                <a16:creationId xmlns:a16="http://schemas.microsoft.com/office/drawing/2014/main" id="{1CCBA669-AB18-3A82-6903-780D5F094FD0}"/>
              </a:ext>
            </a:extLst>
          </p:cNvPr>
          <p:cNvSpPr txBox="1"/>
          <p:nvPr/>
        </p:nvSpPr>
        <p:spPr>
          <a:xfrm>
            <a:off x="4387515" y="1419225"/>
            <a:ext cx="7550960" cy="4757737"/>
          </a:xfrm>
          <a:prstGeom prst="rect">
            <a:avLst/>
          </a:prstGeom>
        </p:spPr>
        <p:txBody>
          <a:bodyPr vert="horz" lIns="91440" tIns="45720" rIns="91440" bIns="45720" rtlCol="0">
            <a:normAutofit lnSpcReduction="10000"/>
          </a:bodyPr>
          <a:lstStyle/>
          <a:p>
            <a:pPr marL="400050" indent="-342900">
              <a:lnSpc>
                <a:spcPct val="90000"/>
              </a:lnSpc>
              <a:spcAft>
                <a:spcPts val="600"/>
              </a:spcAft>
              <a:buClr>
                <a:srgbClr val="FF0000"/>
              </a:buClr>
              <a:buSzPct val="150000"/>
              <a:buFont typeface="Calibri" panose="020F0502020204030204" pitchFamily="34" charset="0"/>
              <a:buChar char="×"/>
            </a:pPr>
            <a:r>
              <a:rPr lang="en-US" sz="2000" dirty="0"/>
              <a:t>Do NOT wait to start on your paperwork. All of the steps take time to complete.  Please start your paperwork about 3 months before your trip (more if you are going out of state and do not have board approval yet).</a:t>
            </a:r>
          </a:p>
          <a:p>
            <a:pPr marL="400050" indent="-342900">
              <a:lnSpc>
                <a:spcPct val="90000"/>
              </a:lnSpc>
              <a:spcAft>
                <a:spcPts val="600"/>
              </a:spcAft>
              <a:buClr>
                <a:srgbClr val="FF0000"/>
              </a:buClr>
              <a:buSzPct val="150000"/>
              <a:buFont typeface="Calibri" panose="020F0502020204030204" pitchFamily="34" charset="0"/>
              <a:buChar char="×"/>
            </a:pPr>
            <a:r>
              <a:rPr lang="en-US" sz="2000" dirty="0"/>
              <a:t>Boosters MAY NOT book or pay for student travel directly (hotel, charter bus, camp deposit, </a:t>
            </a:r>
            <a:r>
              <a:rPr lang="en-US" sz="2000" dirty="0" err="1"/>
              <a:t>etc</a:t>
            </a:r>
            <a:r>
              <a:rPr lang="en-US" sz="2000" dirty="0"/>
              <a:t>)!  District money MUST go through the right channels and procedures.  If boosters would like to contribute to the cost, they may make a donation to the school so the money can follow the right channels. See the bookstore. Boosters MAY cover coach cost if they wish. </a:t>
            </a:r>
          </a:p>
          <a:p>
            <a:pPr marL="400050" indent="-342900">
              <a:lnSpc>
                <a:spcPct val="90000"/>
              </a:lnSpc>
              <a:spcAft>
                <a:spcPts val="600"/>
              </a:spcAft>
              <a:buClr>
                <a:srgbClr val="FF0000"/>
              </a:buClr>
              <a:buSzPct val="150000"/>
              <a:buFont typeface="Calibri" panose="020F0502020204030204" pitchFamily="34" charset="0"/>
              <a:buChar char="×"/>
            </a:pPr>
            <a:r>
              <a:rPr lang="en-US" sz="2000" dirty="0"/>
              <a:t>Do NOT sign contracts or book a vendor without checking to make sure they are an approved vendor.  Please see Tammy Bell (</a:t>
            </a:r>
            <a:r>
              <a:rPr lang="en-US" sz="2000" dirty="0" err="1"/>
              <a:t>Reischl’s</a:t>
            </a:r>
            <a:r>
              <a:rPr lang="en-US" sz="2000" dirty="0"/>
              <a:t> assistant) for contracts and Veda Gooslin (bookstore) for vendors.</a:t>
            </a:r>
          </a:p>
          <a:p>
            <a:pPr marL="400050" indent="-342900">
              <a:lnSpc>
                <a:spcPct val="90000"/>
              </a:lnSpc>
              <a:spcAft>
                <a:spcPts val="600"/>
              </a:spcAft>
              <a:buClr>
                <a:srgbClr val="FF0000"/>
              </a:buClr>
              <a:buSzPct val="150000"/>
              <a:buFont typeface="Calibri" panose="020F0502020204030204" pitchFamily="34" charset="0"/>
              <a:buChar char="×"/>
            </a:pPr>
            <a:r>
              <a:rPr lang="en-US" sz="2000" dirty="0"/>
              <a:t>Boosters MAY NOT charge and collect fees from families.  Families should pay fees through the Infinite Campus Parent Portal when trip fees have been assessed.</a:t>
            </a:r>
          </a:p>
          <a:p>
            <a:pPr marL="400050" indent="-342900">
              <a:lnSpc>
                <a:spcPct val="90000"/>
              </a:lnSpc>
              <a:spcAft>
                <a:spcPts val="600"/>
              </a:spcAft>
              <a:buClr>
                <a:srgbClr val="FF0000"/>
              </a:buClr>
              <a:buSzPct val="150000"/>
              <a:buFont typeface="Calibri" panose="020F0502020204030204" pitchFamily="34" charset="0"/>
              <a:buChar char="×"/>
            </a:pPr>
            <a:endParaRPr lang="en-US" sz="2000" dirty="0"/>
          </a:p>
          <a:p>
            <a:pPr marL="400050" indent="-342900">
              <a:lnSpc>
                <a:spcPct val="90000"/>
              </a:lnSpc>
              <a:spcAft>
                <a:spcPts val="600"/>
              </a:spcAft>
              <a:buClr>
                <a:srgbClr val="FF0000"/>
              </a:buClr>
              <a:buSzPct val="150000"/>
              <a:buFont typeface="Calibri" panose="020F0502020204030204" pitchFamily="34" charset="0"/>
              <a:buChar char="×"/>
            </a:pPr>
            <a:endParaRPr lang="en-US" sz="2000" dirty="0"/>
          </a:p>
          <a:p>
            <a:pPr marL="400050" indent="-342900">
              <a:lnSpc>
                <a:spcPct val="90000"/>
              </a:lnSpc>
              <a:spcAft>
                <a:spcPts val="600"/>
              </a:spcAft>
              <a:buClr>
                <a:srgbClr val="FF0000"/>
              </a:buClr>
              <a:buSzPct val="150000"/>
              <a:buFont typeface="Calibri" panose="020F0502020204030204" pitchFamily="34" charset="0"/>
              <a:buChar char="×"/>
            </a:pPr>
            <a:endParaRPr lang="en-US" sz="2000" dirty="0"/>
          </a:p>
          <a:p>
            <a:pPr marL="400050" indent="-342900">
              <a:lnSpc>
                <a:spcPct val="90000"/>
              </a:lnSpc>
              <a:spcAft>
                <a:spcPts val="600"/>
              </a:spcAft>
              <a:buClr>
                <a:srgbClr val="FF0000"/>
              </a:buClr>
              <a:buSzPct val="150000"/>
              <a:buFont typeface="Calibri" panose="020F050202020403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1845098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Hourglass and a calendar">
            <a:extLst>
              <a:ext uri="{FF2B5EF4-FFF2-40B4-BE49-F238E27FC236}">
                <a16:creationId xmlns:a16="http://schemas.microsoft.com/office/drawing/2014/main" id="{B3120C38-CBD1-258B-DE24-E970AC57426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6045"/>
          <a:stretch/>
        </p:blipFill>
        <p:spPr>
          <a:xfrm>
            <a:off x="20" y="0"/>
            <a:ext cx="12191980" cy="6857990"/>
          </a:xfrm>
          <a:prstGeom prst="rect">
            <a:avLst/>
          </a:prstGeom>
        </p:spPr>
      </p:pic>
      <p:sp>
        <p:nvSpPr>
          <p:cNvPr id="6" name="TextBox 5">
            <a:extLst>
              <a:ext uri="{FF2B5EF4-FFF2-40B4-BE49-F238E27FC236}">
                <a16:creationId xmlns:a16="http://schemas.microsoft.com/office/drawing/2014/main" id="{564D3B06-E067-D489-8964-141CAEBB0B9E}"/>
              </a:ext>
            </a:extLst>
          </p:cNvPr>
          <p:cNvSpPr txBox="1"/>
          <p:nvPr/>
        </p:nvSpPr>
        <p:spPr>
          <a:xfrm>
            <a:off x="838200" y="573741"/>
            <a:ext cx="10515600" cy="111694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solidFill>
                  <a:srgbClr val="FFFFFF"/>
                </a:solidFill>
                <a:latin typeface="+mj-lt"/>
                <a:ea typeface="+mj-ea"/>
                <a:cs typeface="+mj-cs"/>
              </a:rPr>
              <a:t>Rough Timeline</a:t>
            </a:r>
          </a:p>
        </p:txBody>
      </p:sp>
      <p:sp>
        <p:nvSpPr>
          <p:cNvPr id="7" name="TextBox 6">
            <a:extLst>
              <a:ext uri="{FF2B5EF4-FFF2-40B4-BE49-F238E27FC236}">
                <a16:creationId xmlns:a16="http://schemas.microsoft.com/office/drawing/2014/main" id="{AB17A488-FE48-D35C-6117-17BF6B66E94F}"/>
              </a:ext>
            </a:extLst>
          </p:cNvPr>
          <p:cNvSpPr txBox="1"/>
          <p:nvPr/>
        </p:nvSpPr>
        <p:spPr>
          <a:xfrm>
            <a:off x="838200" y="1461246"/>
            <a:ext cx="10515600" cy="5213819"/>
          </a:xfrm>
          <a:prstGeom prst="rect">
            <a:avLst/>
          </a:prstGeom>
        </p:spPr>
        <p:txBody>
          <a:bodyPr vert="horz" lIns="91440" tIns="45720" rIns="91440" bIns="45720" rtlCol="0">
            <a:normAutofit fontScale="92500" lnSpcReduction="20000"/>
          </a:bodyPr>
          <a:lstStyle/>
          <a:p>
            <a:pPr marL="685800" indent="-342900">
              <a:lnSpc>
                <a:spcPct val="90000"/>
              </a:lnSpc>
              <a:spcAft>
                <a:spcPts val="600"/>
              </a:spcAft>
              <a:buFont typeface="+mj-lt"/>
              <a:buAutoNum type="arabicPeriod"/>
            </a:pPr>
            <a:r>
              <a:rPr lang="en-US" sz="1600" dirty="0">
                <a:solidFill>
                  <a:srgbClr val="FFFFFF"/>
                </a:solidFill>
              </a:rPr>
              <a:t>For out of state field trips ONLY:  Please submit your out of state board pre-approval form to Sherri Torres in May of the previous school year.  This will be signed and returned to you in July or early August.  </a:t>
            </a:r>
          </a:p>
          <a:p>
            <a:pPr marL="1143000" lvl="1" indent="-342900">
              <a:lnSpc>
                <a:spcPct val="90000"/>
              </a:lnSpc>
              <a:spcAft>
                <a:spcPts val="600"/>
              </a:spcAft>
              <a:buFont typeface="Wingdings" panose="05000000000000000000" pitchFamily="2" charset="2"/>
              <a:buChar char="Ø"/>
            </a:pPr>
            <a:r>
              <a:rPr lang="en-US" sz="1600" dirty="0">
                <a:solidFill>
                  <a:srgbClr val="FFFFFF"/>
                </a:solidFill>
              </a:rPr>
              <a:t>If you did not submit your pre-approval form last school year, you will need to see Sherri Torres for the form.  Return to Sherri a minimum of 90 days before travel (ideally in May the previous school year, but 4 months ahead of departure would be best if not).  This process usually takes 1 month before it is signed and returned.</a:t>
            </a:r>
          </a:p>
          <a:p>
            <a:pPr marL="685800" indent="-342900">
              <a:lnSpc>
                <a:spcPct val="90000"/>
              </a:lnSpc>
              <a:spcAft>
                <a:spcPts val="600"/>
              </a:spcAft>
              <a:buFont typeface="+mj-lt"/>
              <a:buAutoNum type="arabicPeriod"/>
            </a:pPr>
            <a:r>
              <a:rPr lang="en-US" sz="1600" dirty="0">
                <a:solidFill>
                  <a:srgbClr val="FFFFFF"/>
                </a:solidFill>
              </a:rPr>
              <a:t>You may now begin fundraising for your trip.  See Christine Taylor for forms and information.</a:t>
            </a:r>
          </a:p>
          <a:p>
            <a:pPr marL="685800" indent="-342900">
              <a:lnSpc>
                <a:spcPct val="90000"/>
              </a:lnSpc>
              <a:spcAft>
                <a:spcPts val="600"/>
              </a:spcAft>
              <a:buFont typeface="+mj-lt"/>
              <a:buAutoNum type="arabicPeriod"/>
            </a:pPr>
            <a:r>
              <a:rPr lang="en-US" sz="1600" dirty="0">
                <a:solidFill>
                  <a:srgbClr val="FFFF00"/>
                </a:solidFill>
              </a:rPr>
              <a:t>Start here for In-State overnight travel</a:t>
            </a:r>
            <a:r>
              <a:rPr lang="en-US" sz="1600" dirty="0">
                <a:solidFill>
                  <a:srgbClr val="FFFFFF"/>
                </a:solidFill>
              </a:rPr>
              <a:t>.  Talk to Terra or Class travel to get a quote for flight and/or hotel reservations for your trip.  Talk to Sherri Torres about transportation if you are not flying (charter, activity bus, rental vehicles).  About 3 months before travel.</a:t>
            </a:r>
          </a:p>
          <a:p>
            <a:pPr marL="685800" indent="-342900">
              <a:lnSpc>
                <a:spcPct val="90000"/>
              </a:lnSpc>
              <a:spcAft>
                <a:spcPts val="600"/>
              </a:spcAft>
              <a:buFont typeface="+mj-lt"/>
              <a:buAutoNum type="arabicPeriod"/>
            </a:pPr>
            <a:r>
              <a:rPr lang="en-US" sz="1600" dirty="0">
                <a:solidFill>
                  <a:srgbClr val="FFFFFF"/>
                </a:solidFill>
              </a:rPr>
              <a:t>Talk to Veda in the bookstore about adding field trip fees into parent portals.  If boosters will be donating money towards trip expenses, now is the time to have them write the check.  About 3 months before travel.</a:t>
            </a:r>
          </a:p>
          <a:p>
            <a:pPr marL="685800" indent="-342900">
              <a:lnSpc>
                <a:spcPct val="90000"/>
              </a:lnSpc>
              <a:spcAft>
                <a:spcPts val="600"/>
              </a:spcAft>
              <a:buFont typeface="+mj-lt"/>
              <a:buAutoNum type="arabicPeriod"/>
            </a:pPr>
            <a:r>
              <a:rPr lang="en-US" sz="1600" dirty="0">
                <a:solidFill>
                  <a:srgbClr val="FFFFFF"/>
                </a:solidFill>
              </a:rPr>
              <a:t>Begin to clear parent chaperones.  This process can take several weeks and MUST be completed before paperwork can be turned in for approval.  About 3 months before travel.</a:t>
            </a:r>
          </a:p>
          <a:p>
            <a:pPr marL="685800" indent="-342900">
              <a:lnSpc>
                <a:spcPct val="90000"/>
              </a:lnSpc>
              <a:spcAft>
                <a:spcPts val="600"/>
              </a:spcAft>
              <a:buFont typeface="+mj-lt"/>
              <a:buAutoNum type="arabicPeriod"/>
            </a:pPr>
            <a:r>
              <a:rPr lang="en-US" sz="1600" dirty="0">
                <a:solidFill>
                  <a:srgbClr val="FFFFFF"/>
                </a:solidFill>
              </a:rPr>
              <a:t>Complete and turn in your field trip packet to Sherri Torres (Minimum of 45 days before trip, but ideally 2 1/2-3 months before your field trip).  You will need a hotel address to complete the paperwork, so make sure you have been in contact with the travel agent.  All chaperones must be cleared before submitting.  </a:t>
            </a:r>
          </a:p>
          <a:p>
            <a:pPr marL="685800" indent="-342900">
              <a:lnSpc>
                <a:spcPct val="90000"/>
              </a:lnSpc>
              <a:spcAft>
                <a:spcPts val="600"/>
              </a:spcAft>
              <a:buFont typeface="+mj-lt"/>
              <a:buAutoNum type="arabicPeriod"/>
            </a:pPr>
            <a:r>
              <a:rPr lang="en-US" sz="1600" dirty="0">
                <a:solidFill>
                  <a:srgbClr val="FFFFFF"/>
                </a:solidFill>
              </a:rPr>
              <a:t>Sherri will process the packet and submit for district approval.  This usually takes 1-2 weeks.</a:t>
            </a:r>
          </a:p>
          <a:p>
            <a:pPr marL="685800" indent="-342900">
              <a:lnSpc>
                <a:spcPct val="90000"/>
              </a:lnSpc>
              <a:spcAft>
                <a:spcPts val="600"/>
              </a:spcAft>
              <a:buFont typeface="+mj-lt"/>
              <a:buAutoNum type="arabicPeriod"/>
            </a:pPr>
            <a:r>
              <a:rPr lang="en-US" sz="1600" dirty="0">
                <a:solidFill>
                  <a:srgbClr val="FFFFFF"/>
                </a:solidFill>
              </a:rPr>
              <a:t>Sherri will let you know when your field trip has been approved by district and forward professional leave forms to Veda Gooslin in the bookstore.  </a:t>
            </a:r>
          </a:p>
          <a:p>
            <a:pPr marL="685800" indent="-342900">
              <a:lnSpc>
                <a:spcPct val="90000"/>
              </a:lnSpc>
              <a:spcAft>
                <a:spcPts val="600"/>
              </a:spcAft>
              <a:buFont typeface="+mj-lt"/>
              <a:buAutoNum type="arabicPeriod"/>
            </a:pPr>
            <a:r>
              <a:rPr lang="en-US" sz="1600" dirty="0">
                <a:solidFill>
                  <a:srgbClr val="FFFFFF"/>
                </a:solidFill>
              </a:rPr>
              <a:t>Fill out the purchase requisition form and bring that AND your quote from the travel agent to Veda in the bookstore.  Please allow 2 weeks for her to process the req and district to issue a PO.  About 2 months before travel.</a:t>
            </a:r>
          </a:p>
          <a:p>
            <a:pPr marL="685800" indent="-342900">
              <a:lnSpc>
                <a:spcPct val="90000"/>
              </a:lnSpc>
              <a:spcAft>
                <a:spcPts val="600"/>
              </a:spcAft>
              <a:buFont typeface="+mj-lt"/>
              <a:buAutoNum type="arabicPeriod"/>
            </a:pPr>
            <a:r>
              <a:rPr lang="en-US" sz="1600" dirty="0">
                <a:solidFill>
                  <a:srgbClr val="FFFFFF"/>
                </a:solidFill>
              </a:rPr>
              <a:t>Gather permission slips (to be kept with you for the trip), send a roster of students attending the field trip to attendance, and let Sherri know of any changes to the itinerary.  About 1-2 weeks before trip.</a:t>
            </a:r>
          </a:p>
          <a:p>
            <a:pPr marL="685800" indent="-342900">
              <a:lnSpc>
                <a:spcPct val="90000"/>
              </a:lnSpc>
              <a:spcAft>
                <a:spcPts val="600"/>
              </a:spcAft>
              <a:buFont typeface="+mj-lt"/>
              <a:buAutoNum type="arabicPeriod"/>
            </a:pPr>
            <a:r>
              <a:rPr lang="en-US" sz="1600" dirty="0">
                <a:solidFill>
                  <a:srgbClr val="FFFFFF"/>
                </a:solidFill>
              </a:rPr>
              <a:t>TRAVEL!  Enjoy your trip!! </a:t>
            </a:r>
          </a:p>
          <a:p>
            <a:pPr marL="342900" indent="-228600">
              <a:lnSpc>
                <a:spcPct val="90000"/>
              </a:lnSpc>
              <a:spcAft>
                <a:spcPts val="600"/>
              </a:spcAft>
              <a:buFont typeface="Arial" panose="020B0604020202020204" pitchFamily="34" charset="0"/>
              <a:buChar char="•"/>
            </a:pPr>
            <a:endParaRPr lang="en-US" sz="1400" dirty="0">
              <a:solidFill>
                <a:srgbClr val="FFFFFF"/>
              </a:solidFill>
            </a:endParaRPr>
          </a:p>
          <a:p>
            <a:pPr marL="342900" indent="-228600">
              <a:lnSpc>
                <a:spcPct val="90000"/>
              </a:lnSpc>
              <a:spcAft>
                <a:spcPts val="600"/>
              </a:spcAft>
              <a:buFont typeface="Arial" panose="020B0604020202020204" pitchFamily="34" charset="0"/>
              <a:buChar char="•"/>
            </a:pPr>
            <a:endParaRPr lang="en-US" sz="1400" dirty="0">
              <a:solidFill>
                <a:srgbClr val="FFFFFF"/>
              </a:solidFill>
            </a:endParaRPr>
          </a:p>
          <a:p>
            <a:pPr marL="342900" indent="-228600">
              <a:lnSpc>
                <a:spcPct val="90000"/>
              </a:lnSpc>
              <a:spcAft>
                <a:spcPts val="600"/>
              </a:spcAft>
              <a:buFont typeface="Arial" panose="020B0604020202020204" pitchFamily="34" charset="0"/>
              <a:buChar char="•"/>
            </a:pPr>
            <a:endParaRPr lang="en-US" sz="1400" dirty="0">
              <a:solidFill>
                <a:srgbClr val="FFFFFF"/>
              </a:solidFill>
            </a:endParaRPr>
          </a:p>
        </p:txBody>
      </p:sp>
    </p:spTree>
    <p:extLst>
      <p:ext uri="{BB962C8B-B14F-4D97-AF65-F5344CB8AC3E}">
        <p14:creationId xmlns:p14="http://schemas.microsoft.com/office/powerpoint/2010/main" val="97200350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60000"/>
                <a:lumOff val="40000"/>
              </a:schemeClr>
            </a:gs>
            <a:gs pos="83000">
              <a:schemeClr val="accent2">
                <a:lumMod val="40000"/>
                <a:lumOff val="6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3033-9CD3-DEA5-7185-C50F62035CF0}"/>
              </a:ext>
            </a:extLst>
          </p:cNvPr>
          <p:cNvSpPr>
            <a:spLocks noGrp="1"/>
          </p:cNvSpPr>
          <p:nvPr>
            <p:ph type="title"/>
          </p:nvPr>
        </p:nvSpPr>
        <p:spPr/>
        <p:txBody>
          <a:bodyPr>
            <a:normAutofit/>
          </a:bodyPr>
          <a:lstStyle/>
          <a:p>
            <a:pPr algn="ctr"/>
            <a:r>
              <a:rPr lang="en-US" sz="4000" dirty="0"/>
              <a:t>Answers to questions from the meeting:</a:t>
            </a:r>
          </a:p>
        </p:txBody>
      </p:sp>
      <p:sp>
        <p:nvSpPr>
          <p:cNvPr id="3" name="Text Placeholder 2">
            <a:extLst>
              <a:ext uri="{FF2B5EF4-FFF2-40B4-BE49-F238E27FC236}">
                <a16:creationId xmlns:a16="http://schemas.microsoft.com/office/drawing/2014/main" id="{9C6622AA-3941-FCD0-DBB5-5A9D250C1404}"/>
              </a:ext>
            </a:extLst>
          </p:cNvPr>
          <p:cNvSpPr>
            <a:spLocks noGrp="1"/>
          </p:cNvSpPr>
          <p:nvPr>
            <p:ph type="body" idx="1"/>
          </p:nvPr>
        </p:nvSpPr>
        <p:spPr>
          <a:ln w="28575"/>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a:r>
              <a:rPr lang="en-US" sz="1800" b="0" dirty="0">
                <a:solidFill>
                  <a:srgbClr val="000000"/>
                </a:solidFill>
                <a:latin typeface="Arial" panose="020B0604020202020204" pitchFamily="34" charset="0"/>
              </a:rPr>
              <a:t>What is</a:t>
            </a:r>
            <a:r>
              <a:rPr lang="en-US" sz="1800" b="0" i="0" u="none" strike="noStrike" dirty="0">
                <a:solidFill>
                  <a:srgbClr val="000000"/>
                </a:solidFill>
                <a:effectLst/>
                <a:latin typeface="Arial" panose="020B0604020202020204" pitchFamily="34" charset="0"/>
              </a:rPr>
              <a:t> a “field trip fee”?</a:t>
            </a:r>
          </a:p>
          <a:p>
            <a:pPr algn="ctr"/>
            <a:r>
              <a:rPr lang="en-US" sz="1800" b="0" dirty="0">
                <a:solidFill>
                  <a:srgbClr val="000000"/>
                </a:solidFill>
                <a:latin typeface="Arial" panose="020B0604020202020204" pitchFamily="34" charset="0"/>
              </a:rPr>
              <a:t>Is there a limit on how much we can charge?</a:t>
            </a:r>
            <a:r>
              <a:rPr lang="en-US" dirty="0"/>
              <a:t> </a:t>
            </a:r>
          </a:p>
        </p:txBody>
      </p:sp>
      <p:sp>
        <p:nvSpPr>
          <p:cNvPr id="4" name="Content Placeholder 3">
            <a:extLst>
              <a:ext uri="{FF2B5EF4-FFF2-40B4-BE49-F238E27FC236}">
                <a16:creationId xmlns:a16="http://schemas.microsoft.com/office/drawing/2014/main" id="{D7B9D832-A6C0-9737-9F0C-D5BA4EE1FEC9}"/>
              </a:ext>
            </a:extLst>
          </p:cNvPr>
          <p:cNvSpPr>
            <a:spLocks noGrp="1"/>
          </p:cNvSpPr>
          <p:nvPr>
            <p:ph sz="half" idx="2"/>
          </p:nvPr>
        </p:nvSpPr>
        <p:spPr>
          <a:xfrm>
            <a:off x="840767" y="2497973"/>
            <a:ext cx="5157787" cy="1535080"/>
          </a:xfrm>
          <a:ln w="28575"/>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r>
              <a:rPr lang="en-US" dirty="0"/>
              <a:t>A field trip fee is the amount of money a teacher, coach or club sponsor calculates the cost of a field trip to be per student.  Maximum cost is $2000 per student.  Please see Veda in the bookstore to create a link for families to pay through their parent portals.</a:t>
            </a:r>
          </a:p>
        </p:txBody>
      </p:sp>
      <p:sp>
        <p:nvSpPr>
          <p:cNvPr id="5" name="Text Placeholder 4">
            <a:extLst>
              <a:ext uri="{FF2B5EF4-FFF2-40B4-BE49-F238E27FC236}">
                <a16:creationId xmlns:a16="http://schemas.microsoft.com/office/drawing/2014/main" id="{6D1E2BCA-51DA-C1BD-CF6D-9026CA9D7FD8}"/>
              </a:ext>
            </a:extLst>
          </p:cNvPr>
          <p:cNvSpPr>
            <a:spLocks noGrp="1"/>
          </p:cNvSpPr>
          <p:nvPr>
            <p:ph type="body" sz="quarter" idx="3"/>
          </p:nvPr>
        </p:nvSpPr>
        <p:spPr>
          <a:ln w="28575"/>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a:r>
              <a:rPr lang="en-US" sz="1800" b="0" i="0" u="none" strike="noStrike" dirty="0">
                <a:solidFill>
                  <a:srgbClr val="000000"/>
                </a:solidFill>
                <a:effectLst/>
                <a:latin typeface="Arial" panose="020B0604020202020204" pitchFamily="34" charset="0"/>
              </a:rPr>
              <a:t>What are the steps when there is an emergency during the trip, i.e. an injury, loss of transportation, missed flight, etc.?</a:t>
            </a:r>
            <a:r>
              <a:rPr lang="en-US" dirty="0"/>
              <a:t> </a:t>
            </a:r>
          </a:p>
        </p:txBody>
      </p:sp>
      <p:sp>
        <p:nvSpPr>
          <p:cNvPr id="6" name="Content Placeholder 5">
            <a:extLst>
              <a:ext uri="{FF2B5EF4-FFF2-40B4-BE49-F238E27FC236}">
                <a16:creationId xmlns:a16="http://schemas.microsoft.com/office/drawing/2014/main" id="{E57DE244-BD96-6B3D-460F-0839DFEC8EA7}"/>
              </a:ext>
            </a:extLst>
          </p:cNvPr>
          <p:cNvSpPr>
            <a:spLocks noGrp="1"/>
          </p:cNvSpPr>
          <p:nvPr>
            <p:ph sz="quarter" idx="4"/>
          </p:nvPr>
        </p:nvSpPr>
        <p:spPr>
          <a:xfrm>
            <a:off x="6172200" y="2505075"/>
            <a:ext cx="5183188" cy="1535080"/>
          </a:xfrm>
          <a:ln w="28575"/>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spcBef>
                <a:spcPts val="0"/>
              </a:spcBef>
            </a:pPr>
            <a:r>
              <a:rPr lang="en-US" sz="2600" dirty="0"/>
              <a:t>Contact an administrator</a:t>
            </a:r>
          </a:p>
          <a:p>
            <a:pPr>
              <a:spcBef>
                <a:spcPts val="0"/>
              </a:spcBef>
            </a:pPr>
            <a:r>
              <a:rPr lang="en-US" sz="2600" dirty="0"/>
              <a:t>Contact travel agent for rebooking</a:t>
            </a:r>
          </a:p>
          <a:p>
            <a:pPr>
              <a:spcBef>
                <a:spcPts val="0"/>
              </a:spcBef>
            </a:pPr>
            <a:r>
              <a:rPr lang="en-US" sz="2600" dirty="0"/>
              <a:t>Have a plan in place as required on the Extended Field Trip Outline (first aid, lost persons, discipline issues)</a:t>
            </a:r>
          </a:p>
          <a:p>
            <a:pPr>
              <a:spcBef>
                <a:spcPts val="0"/>
              </a:spcBef>
            </a:pPr>
            <a:r>
              <a:rPr lang="en-US" sz="2600" dirty="0"/>
              <a:t>Have parent contact info as written on permission slips that you keep with you on the trip.</a:t>
            </a:r>
          </a:p>
          <a:p>
            <a:endParaRPr lang="en-US" dirty="0"/>
          </a:p>
        </p:txBody>
      </p:sp>
      <p:sp>
        <p:nvSpPr>
          <p:cNvPr id="7" name="Text Placeholder 4">
            <a:extLst>
              <a:ext uri="{FF2B5EF4-FFF2-40B4-BE49-F238E27FC236}">
                <a16:creationId xmlns:a16="http://schemas.microsoft.com/office/drawing/2014/main" id="{4504EB61-B9CB-01D4-AF08-521ECE5C541B}"/>
              </a:ext>
            </a:extLst>
          </p:cNvPr>
          <p:cNvSpPr txBox="1">
            <a:spLocks/>
          </p:cNvSpPr>
          <p:nvPr/>
        </p:nvSpPr>
        <p:spPr>
          <a:xfrm>
            <a:off x="836613" y="4148088"/>
            <a:ext cx="5183188" cy="823912"/>
          </a:xfrm>
          <a:prstGeom prst="rect">
            <a:avLst/>
          </a:prstGeom>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50000"/>
              </a:lnSpc>
              <a:spcBef>
                <a:spcPts val="0"/>
              </a:spcBef>
            </a:pPr>
            <a:r>
              <a:rPr lang="en-US" sz="1800" b="0" i="0" u="none" strike="noStrike" dirty="0">
                <a:solidFill>
                  <a:srgbClr val="000000"/>
                </a:solidFill>
                <a:effectLst/>
                <a:latin typeface="Arial" panose="020B0604020202020204" pitchFamily="34" charset="0"/>
              </a:rPr>
              <a:t>If a deposit is required by camp 3 months ahead of time, can boosters pay that directly?           </a:t>
            </a:r>
            <a:endParaRPr lang="en-US" dirty="0"/>
          </a:p>
        </p:txBody>
      </p:sp>
      <p:sp>
        <p:nvSpPr>
          <p:cNvPr id="8" name="Text Placeholder 4">
            <a:extLst>
              <a:ext uri="{FF2B5EF4-FFF2-40B4-BE49-F238E27FC236}">
                <a16:creationId xmlns:a16="http://schemas.microsoft.com/office/drawing/2014/main" id="{FDF97EEF-57E3-B31C-A90F-71A1B9F85AEF}"/>
              </a:ext>
            </a:extLst>
          </p:cNvPr>
          <p:cNvSpPr txBox="1">
            <a:spLocks/>
          </p:cNvSpPr>
          <p:nvPr/>
        </p:nvSpPr>
        <p:spPr>
          <a:xfrm>
            <a:off x="6184900" y="4148088"/>
            <a:ext cx="5183188" cy="823912"/>
          </a:xfrm>
          <a:prstGeom prst="rect">
            <a:avLst/>
          </a:prstGeom>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b="0" i="0" u="none" strike="noStrike">
                <a:solidFill>
                  <a:srgbClr val="000000"/>
                </a:solidFill>
                <a:effectLst/>
                <a:latin typeface="Arial" panose="020B0604020202020204" pitchFamily="34" charset="0"/>
              </a:rPr>
              <a:t>For meals - if you did not specifically request funds for meals in advance, can you use booster funds to cover the meals real time?</a:t>
            </a:r>
            <a:r>
              <a:rPr lang="en-US"/>
              <a:t> </a:t>
            </a:r>
            <a:endParaRPr lang="en-US" dirty="0"/>
          </a:p>
        </p:txBody>
      </p:sp>
      <p:sp>
        <p:nvSpPr>
          <p:cNvPr id="9" name="Content Placeholder 3">
            <a:extLst>
              <a:ext uri="{FF2B5EF4-FFF2-40B4-BE49-F238E27FC236}">
                <a16:creationId xmlns:a16="http://schemas.microsoft.com/office/drawing/2014/main" id="{18559FFD-5671-3CA2-D44C-953253E937FC}"/>
              </a:ext>
            </a:extLst>
          </p:cNvPr>
          <p:cNvSpPr txBox="1">
            <a:spLocks/>
          </p:cNvSpPr>
          <p:nvPr/>
        </p:nvSpPr>
        <p:spPr>
          <a:xfrm>
            <a:off x="836613" y="4957795"/>
            <a:ext cx="5183188" cy="1535080"/>
          </a:xfrm>
          <a:prstGeom prst="rect">
            <a:avLst/>
          </a:prstGeom>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No.  Boosters may not pay any vendor for travel directly (bus, camp, airfare, hotel).  If $ is required for a deposit 3 months ahead of time, please turn in trip paperwork 4-5 months ahead of time.  </a:t>
            </a:r>
          </a:p>
        </p:txBody>
      </p:sp>
      <p:sp>
        <p:nvSpPr>
          <p:cNvPr id="10" name="Content Placeholder 3">
            <a:extLst>
              <a:ext uri="{FF2B5EF4-FFF2-40B4-BE49-F238E27FC236}">
                <a16:creationId xmlns:a16="http://schemas.microsoft.com/office/drawing/2014/main" id="{1027E164-6561-8472-736E-4926AEDCF717}"/>
              </a:ext>
            </a:extLst>
          </p:cNvPr>
          <p:cNvSpPr txBox="1">
            <a:spLocks/>
          </p:cNvSpPr>
          <p:nvPr/>
        </p:nvSpPr>
        <p:spPr>
          <a:xfrm>
            <a:off x="6186196" y="4972000"/>
            <a:ext cx="5181892" cy="1535080"/>
          </a:xfrm>
          <a:prstGeom prst="rect">
            <a:avLst/>
          </a:prstGeom>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Yes.  Boosters can vote to spend their funds for student meals as they wish.</a:t>
            </a:r>
          </a:p>
        </p:txBody>
      </p:sp>
    </p:spTree>
    <p:extLst>
      <p:ext uri="{BB962C8B-B14F-4D97-AF65-F5344CB8AC3E}">
        <p14:creationId xmlns:p14="http://schemas.microsoft.com/office/powerpoint/2010/main" val="83676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26000">
              <a:schemeClr val="accent2">
                <a:lumMod val="40000"/>
                <a:lumOff val="60000"/>
              </a:schemeClr>
            </a:gs>
            <a:gs pos="40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3033-9CD3-DEA5-7185-C50F62035CF0}"/>
              </a:ext>
            </a:extLst>
          </p:cNvPr>
          <p:cNvSpPr>
            <a:spLocks noGrp="1"/>
          </p:cNvSpPr>
          <p:nvPr>
            <p:ph type="title"/>
          </p:nvPr>
        </p:nvSpPr>
        <p:spPr/>
        <p:txBody>
          <a:bodyPr>
            <a:normAutofit/>
          </a:bodyPr>
          <a:lstStyle/>
          <a:p>
            <a:pPr algn="ctr"/>
            <a:r>
              <a:rPr lang="en-US" sz="4000" dirty="0"/>
              <a:t>Answers to questions from the meeting:</a:t>
            </a:r>
          </a:p>
        </p:txBody>
      </p:sp>
      <p:sp>
        <p:nvSpPr>
          <p:cNvPr id="3" name="Text Placeholder 2">
            <a:extLst>
              <a:ext uri="{FF2B5EF4-FFF2-40B4-BE49-F238E27FC236}">
                <a16:creationId xmlns:a16="http://schemas.microsoft.com/office/drawing/2014/main" id="{9C6622AA-3941-FCD0-DBB5-5A9D250C1404}"/>
              </a:ext>
            </a:extLst>
          </p:cNvPr>
          <p:cNvSpPr>
            <a:spLocks noGrp="1"/>
          </p:cNvSpPr>
          <p:nvPr>
            <p:ph type="body" idx="1"/>
          </p:nvPr>
        </p:nvSpPr>
        <p:spPr>
          <a:ln w="28575"/>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ctr"/>
            <a:r>
              <a:rPr lang="en-US" sz="1800" b="0" dirty="0">
                <a:solidFill>
                  <a:srgbClr val="000000"/>
                </a:solidFill>
                <a:latin typeface="Arial" panose="020B0604020202020204" pitchFamily="34" charset="0"/>
              </a:rPr>
              <a:t>Is this the same procedure for in-state overnight camps? </a:t>
            </a:r>
          </a:p>
          <a:p>
            <a:pPr algn="ctr"/>
            <a:endParaRPr lang="en-US" dirty="0"/>
          </a:p>
        </p:txBody>
      </p:sp>
      <p:sp>
        <p:nvSpPr>
          <p:cNvPr id="4" name="Content Placeholder 3">
            <a:extLst>
              <a:ext uri="{FF2B5EF4-FFF2-40B4-BE49-F238E27FC236}">
                <a16:creationId xmlns:a16="http://schemas.microsoft.com/office/drawing/2014/main" id="{D7B9D832-A6C0-9737-9F0C-D5BA4EE1FEC9}"/>
              </a:ext>
            </a:extLst>
          </p:cNvPr>
          <p:cNvSpPr>
            <a:spLocks noGrp="1"/>
          </p:cNvSpPr>
          <p:nvPr>
            <p:ph sz="half" idx="2"/>
          </p:nvPr>
        </p:nvSpPr>
        <p:spPr>
          <a:xfrm>
            <a:off x="839788" y="2505075"/>
            <a:ext cx="5157787" cy="1535080"/>
          </a:xfrm>
          <a:ln w="28575"/>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sz="1800" dirty="0"/>
              <a:t>Much of the process and paperwork requirements are the same. However, there are separate packets for in-state overnight trips and out of state trips.  See slides 9 and 10.  All forms can be found on our website </a:t>
            </a:r>
            <a:r>
              <a:rPr lang="en-US" sz="1800" dirty="0">
                <a:hlinkClick r:id="rId2"/>
              </a:rPr>
              <a:t>www.BashaBears.com</a:t>
            </a:r>
            <a:r>
              <a:rPr lang="en-US" sz="1800" dirty="0"/>
              <a:t> (go to departments, then field trip forms).</a:t>
            </a:r>
          </a:p>
        </p:txBody>
      </p:sp>
      <p:sp>
        <p:nvSpPr>
          <p:cNvPr id="5" name="Text Placeholder 4">
            <a:extLst>
              <a:ext uri="{FF2B5EF4-FFF2-40B4-BE49-F238E27FC236}">
                <a16:creationId xmlns:a16="http://schemas.microsoft.com/office/drawing/2014/main" id="{6D1E2BCA-51DA-C1BD-CF6D-9026CA9D7FD8}"/>
              </a:ext>
            </a:extLst>
          </p:cNvPr>
          <p:cNvSpPr>
            <a:spLocks noGrp="1"/>
          </p:cNvSpPr>
          <p:nvPr>
            <p:ph type="body" sz="quarter" idx="3"/>
          </p:nvPr>
        </p:nvSpPr>
        <p:spPr>
          <a:ln w="28575"/>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ctr"/>
            <a:r>
              <a:rPr lang="en-US" sz="1800" b="0" i="0" u="none" strike="noStrike" dirty="0">
                <a:solidFill>
                  <a:srgbClr val="000000"/>
                </a:solidFill>
                <a:effectLst/>
                <a:latin typeface="Arial" panose="020B0604020202020204" pitchFamily="34" charset="0"/>
              </a:rPr>
              <a:t>Is there a way thru CSB and our bank </a:t>
            </a:r>
            <a:r>
              <a:rPr lang="en-US" sz="1800" b="0" i="0" u="none" strike="noStrike" dirty="0" err="1">
                <a:solidFill>
                  <a:srgbClr val="000000"/>
                </a:solidFill>
                <a:effectLst/>
                <a:latin typeface="Arial" panose="020B0604020202020204" pitchFamily="34" charset="0"/>
              </a:rPr>
              <a:t>Midfirst</a:t>
            </a:r>
            <a:r>
              <a:rPr lang="en-US" sz="1800" b="0" i="0" u="none" strike="noStrike" dirty="0">
                <a:solidFill>
                  <a:srgbClr val="000000"/>
                </a:solidFill>
                <a:effectLst/>
                <a:latin typeface="Arial" panose="020B0604020202020204" pitchFamily="34" charset="0"/>
              </a:rPr>
              <a:t> Bank to be able to set funds aside separate from the main checking so that while we are fundraising we aren’t touching the funds for other expenditures?</a:t>
            </a:r>
            <a:r>
              <a:rPr lang="en-US" dirty="0"/>
              <a:t> </a:t>
            </a:r>
          </a:p>
        </p:txBody>
      </p:sp>
      <p:sp>
        <p:nvSpPr>
          <p:cNvPr id="6" name="Content Placeholder 5">
            <a:extLst>
              <a:ext uri="{FF2B5EF4-FFF2-40B4-BE49-F238E27FC236}">
                <a16:creationId xmlns:a16="http://schemas.microsoft.com/office/drawing/2014/main" id="{E57DE244-BD96-6B3D-460F-0839DFEC8EA7}"/>
              </a:ext>
            </a:extLst>
          </p:cNvPr>
          <p:cNvSpPr>
            <a:spLocks noGrp="1"/>
          </p:cNvSpPr>
          <p:nvPr>
            <p:ph sz="quarter" idx="4"/>
          </p:nvPr>
        </p:nvSpPr>
        <p:spPr>
          <a:xfrm>
            <a:off x="6172200" y="2505075"/>
            <a:ext cx="5183188" cy="1535080"/>
          </a:xfrm>
          <a:ln w="28575"/>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sz="1700" dirty="0"/>
              <a:t>Please contact Derek Watson with questions specific to banking and booster funds.</a:t>
            </a:r>
          </a:p>
          <a:p>
            <a:r>
              <a:rPr lang="en-US" sz="1700" dirty="0"/>
              <a:t>Watson.derek@cusd80.com</a:t>
            </a:r>
          </a:p>
        </p:txBody>
      </p:sp>
      <p:sp>
        <p:nvSpPr>
          <p:cNvPr id="7" name="Text Placeholder 4">
            <a:extLst>
              <a:ext uri="{FF2B5EF4-FFF2-40B4-BE49-F238E27FC236}">
                <a16:creationId xmlns:a16="http://schemas.microsoft.com/office/drawing/2014/main" id="{4504EB61-B9CB-01D4-AF08-521ECE5C541B}"/>
              </a:ext>
            </a:extLst>
          </p:cNvPr>
          <p:cNvSpPr txBox="1">
            <a:spLocks/>
          </p:cNvSpPr>
          <p:nvPr/>
        </p:nvSpPr>
        <p:spPr>
          <a:xfrm>
            <a:off x="836613" y="4159169"/>
            <a:ext cx="5183188" cy="823912"/>
          </a:xfrm>
          <a:prstGeom prst="rect">
            <a:avLst/>
          </a:prstGeom>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b="0" i="0" u="none" strike="noStrike">
                <a:solidFill>
                  <a:srgbClr val="000000"/>
                </a:solidFill>
                <a:effectLst/>
                <a:latin typeface="Arial" panose="020B0604020202020204" pitchFamily="34" charset="0"/>
              </a:rPr>
              <a:t>With the high volume of payments made by tax credit donations, is there an easier way for the parents to know that their contribution was accounted for and directed to a particular trip? </a:t>
            </a:r>
            <a:endParaRPr lang="en-US" dirty="0"/>
          </a:p>
        </p:txBody>
      </p:sp>
      <p:sp>
        <p:nvSpPr>
          <p:cNvPr id="8" name="Text Placeholder 4">
            <a:extLst>
              <a:ext uri="{FF2B5EF4-FFF2-40B4-BE49-F238E27FC236}">
                <a16:creationId xmlns:a16="http://schemas.microsoft.com/office/drawing/2014/main" id="{FDF97EEF-57E3-B31C-A90F-71A1B9F85AEF}"/>
              </a:ext>
            </a:extLst>
          </p:cNvPr>
          <p:cNvSpPr txBox="1">
            <a:spLocks/>
          </p:cNvSpPr>
          <p:nvPr/>
        </p:nvSpPr>
        <p:spPr>
          <a:xfrm>
            <a:off x="6184900" y="4148088"/>
            <a:ext cx="5183188" cy="823912"/>
          </a:xfrm>
          <a:prstGeom prst="rect">
            <a:avLst/>
          </a:prstGeom>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b="0" i="0" u="none" strike="noStrike">
                <a:solidFill>
                  <a:srgbClr val="000000"/>
                </a:solidFill>
                <a:effectLst/>
                <a:latin typeface="Arial" panose="020B0604020202020204" pitchFamily="34" charset="0"/>
              </a:rPr>
              <a:t>My vendor does not give airfare fees/contracts until a deposit has been put down on the trip. What’s the best way to create the PO so we get the grand total all in one PO, rather than 1 for the trip and 1 for the flight?</a:t>
            </a:r>
            <a:r>
              <a:rPr lang="en-US"/>
              <a:t> </a:t>
            </a:r>
            <a:endParaRPr lang="en-US" dirty="0"/>
          </a:p>
        </p:txBody>
      </p:sp>
      <p:sp>
        <p:nvSpPr>
          <p:cNvPr id="9" name="Content Placeholder 3">
            <a:extLst>
              <a:ext uri="{FF2B5EF4-FFF2-40B4-BE49-F238E27FC236}">
                <a16:creationId xmlns:a16="http://schemas.microsoft.com/office/drawing/2014/main" id="{18559FFD-5671-3CA2-D44C-953253E937FC}"/>
              </a:ext>
            </a:extLst>
          </p:cNvPr>
          <p:cNvSpPr txBox="1">
            <a:spLocks/>
          </p:cNvSpPr>
          <p:nvPr/>
        </p:nvSpPr>
        <p:spPr>
          <a:xfrm>
            <a:off x="836613" y="4957795"/>
            <a:ext cx="5183188" cy="1535080"/>
          </a:xfrm>
          <a:prstGeom prst="rect">
            <a:avLst/>
          </a:prstGeom>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Teachers and coaches should work with the Bookstore Manager to have field trip fees assessed to the student’s account far before the trip is to take place. Parents should use the parent portal to pay for the fee on the student’s account and the money will go into the auxiliary account.  They should be able to get a receipt at that time. If a tax credit donation was previously made, the parent can email the bookstore to have the funds reallocated to pay for the fee on the student’s account.  This request must be in writing.  </a:t>
            </a:r>
          </a:p>
          <a:p>
            <a:endParaRPr lang="en-US" dirty="0"/>
          </a:p>
        </p:txBody>
      </p:sp>
      <p:sp>
        <p:nvSpPr>
          <p:cNvPr id="10" name="Content Placeholder 3">
            <a:extLst>
              <a:ext uri="{FF2B5EF4-FFF2-40B4-BE49-F238E27FC236}">
                <a16:creationId xmlns:a16="http://schemas.microsoft.com/office/drawing/2014/main" id="{1027E164-6561-8472-736E-4926AEDCF717}"/>
              </a:ext>
            </a:extLst>
          </p:cNvPr>
          <p:cNvSpPr txBox="1">
            <a:spLocks/>
          </p:cNvSpPr>
          <p:nvPr/>
        </p:nvSpPr>
        <p:spPr>
          <a:xfrm>
            <a:off x="6186196" y="4972000"/>
            <a:ext cx="5181892" cy="1535080"/>
          </a:xfrm>
          <a:prstGeom prst="rect">
            <a:avLst/>
          </a:prstGeom>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Please get a quote for all phases including the trip and the flight from the travel agent vendor.  </a:t>
            </a:r>
          </a:p>
        </p:txBody>
      </p:sp>
    </p:spTree>
    <p:extLst>
      <p:ext uri="{BB962C8B-B14F-4D97-AF65-F5344CB8AC3E}">
        <p14:creationId xmlns:p14="http://schemas.microsoft.com/office/powerpoint/2010/main" val="153980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 mark against red wall">
            <a:extLst>
              <a:ext uri="{FF2B5EF4-FFF2-40B4-BE49-F238E27FC236}">
                <a16:creationId xmlns:a16="http://schemas.microsoft.com/office/drawing/2014/main" id="{335630BA-958B-EA1A-E901-1108062A1A03}"/>
              </a:ext>
            </a:extLst>
          </p:cNvPr>
          <p:cNvPicPr>
            <a:picLocks noChangeAspect="1"/>
          </p:cNvPicPr>
          <p:nvPr/>
        </p:nvPicPr>
        <p:blipFill>
          <a:blip r:embed="rId2">
            <a:alphaModFix amt="63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11900BA-E8A8-3B29-21BC-CC4B43E0668D}"/>
              </a:ext>
            </a:extLst>
          </p:cNvPr>
          <p:cNvSpPr txBox="1"/>
          <p:nvPr/>
        </p:nvSpPr>
        <p:spPr>
          <a:xfrm>
            <a:off x="491110" y="393349"/>
            <a:ext cx="6944140" cy="646331"/>
          </a:xfrm>
          <a:prstGeom prst="rect">
            <a:avLst/>
          </a:prstGeom>
          <a:noFill/>
        </p:spPr>
        <p:txBody>
          <a:bodyPr wrap="square" rtlCol="0">
            <a:spAutoFit/>
          </a:bodyPr>
          <a:lstStyle/>
          <a:p>
            <a:pPr algn="ctr"/>
            <a:r>
              <a:rPr lang="en-US" sz="3600" dirty="0">
                <a:latin typeface="Cooper Black" panose="0208090404030B020404" pitchFamily="18" charset="0"/>
              </a:rPr>
              <a:t>WHO CAN HELP ME???</a:t>
            </a:r>
          </a:p>
        </p:txBody>
      </p:sp>
      <p:sp>
        <p:nvSpPr>
          <p:cNvPr id="5" name="TextBox 4">
            <a:extLst>
              <a:ext uri="{FF2B5EF4-FFF2-40B4-BE49-F238E27FC236}">
                <a16:creationId xmlns:a16="http://schemas.microsoft.com/office/drawing/2014/main" id="{18D52194-1778-8933-10FE-ECD7895C9324}"/>
              </a:ext>
            </a:extLst>
          </p:cNvPr>
          <p:cNvSpPr txBox="1"/>
          <p:nvPr/>
        </p:nvSpPr>
        <p:spPr>
          <a:xfrm>
            <a:off x="119271" y="1152939"/>
            <a:ext cx="9263268" cy="6524863"/>
          </a:xfrm>
          <a:prstGeom prst="rect">
            <a:avLst/>
          </a:prstGeom>
          <a:noFill/>
        </p:spPr>
        <p:txBody>
          <a:bodyPr wrap="square" rtlCol="0">
            <a:spAutoFit/>
          </a:bodyPr>
          <a:lstStyle/>
          <a:p>
            <a:endParaRPr lang="en-US" sz="2000" b="1" dirty="0"/>
          </a:p>
          <a:p>
            <a:endParaRPr lang="en-US" sz="2000" b="1" dirty="0"/>
          </a:p>
          <a:p>
            <a:r>
              <a:rPr lang="en-US" sz="2000" b="1" dirty="0"/>
              <a:t>***Local Field Trips/Out of town/overnight/out of state/Athletic travel***</a:t>
            </a:r>
          </a:p>
          <a:p>
            <a:r>
              <a:rPr lang="en-US" sz="2000" b="1" dirty="0"/>
              <a:t>Sherri Torres – Athletic Secretary – 480-224-2112  </a:t>
            </a:r>
            <a:r>
              <a:rPr lang="en-US" sz="2000" b="1" dirty="0">
                <a:hlinkClick r:id="rId3"/>
              </a:rPr>
              <a:t>Torres.Sherri@cusd80.com</a:t>
            </a:r>
            <a:endParaRPr lang="en-US" sz="2000" b="1" dirty="0"/>
          </a:p>
          <a:p>
            <a:endParaRPr lang="en-US" sz="2000" b="1" dirty="0"/>
          </a:p>
          <a:p>
            <a:r>
              <a:rPr lang="en-US" sz="2000" b="1" dirty="0"/>
              <a:t>***Bookstore (Purchase req/POs/anything related to $)***</a:t>
            </a:r>
          </a:p>
          <a:p>
            <a:r>
              <a:rPr lang="en-US" sz="2000" b="1" dirty="0"/>
              <a:t>Veda Gooslin – Bookstore Manager – 480-224-2262  </a:t>
            </a:r>
            <a:r>
              <a:rPr lang="en-US" sz="2000" b="1" dirty="0">
                <a:hlinkClick r:id="rId4"/>
              </a:rPr>
              <a:t>Gooslin.Elveda@cusd80.com</a:t>
            </a:r>
            <a:endParaRPr lang="en-US" sz="2000" b="1" dirty="0"/>
          </a:p>
          <a:p>
            <a:endParaRPr lang="en-US" sz="2000" b="1" dirty="0"/>
          </a:p>
          <a:p>
            <a:r>
              <a:rPr lang="en-US" sz="2000" b="1" dirty="0"/>
              <a:t>***Boosters/Clubs/Fundraisers***</a:t>
            </a:r>
          </a:p>
          <a:p>
            <a:r>
              <a:rPr lang="en-US" sz="2000" b="1" dirty="0"/>
              <a:t>Chris Taylor – Secretary – 480-224-2129  </a:t>
            </a:r>
            <a:r>
              <a:rPr lang="en-US" sz="2000" b="1" dirty="0">
                <a:hlinkClick r:id="rId5"/>
              </a:rPr>
              <a:t>Taylor.Christine@cusd80.com</a:t>
            </a:r>
            <a:endParaRPr lang="en-US" sz="2000" b="1" dirty="0"/>
          </a:p>
          <a:p>
            <a:endParaRPr lang="en-US" sz="2000" b="1" dirty="0"/>
          </a:p>
          <a:p>
            <a:endParaRPr lang="en-US" b="1" dirty="0"/>
          </a:p>
          <a:p>
            <a:endParaRPr lang="en-US" b="1" dirty="0"/>
          </a:p>
          <a:p>
            <a:r>
              <a:rPr lang="en-US" b="1" dirty="0"/>
              <a:t>***Administrators***</a:t>
            </a:r>
          </a:p>
          <a:p>
            <a:r>
              <a:rPr lang="en-US" b="1" dirty="0"/>
              <a:t>Eric Magana – Athletic Director – call Sherri – </a:t>
            </a:r>
            <a:r>
              <a:rPr lang="en-US" b="1" dirty="0">
                <a:hlinkClick r:id="rId6"/>
              </a:rPr>
              <a:t>Magana.Eric@cusd80.com</a:t>
            </a:r>
            <a:endParaRPr lang="en-US" b="1" dirty="0"/>
          </a:p>
          <a:p>
            <a:r>
              <a:rPr lang="en-US" b="1" dirty="0"/>
              <a:t>For information on local athletics including local athletic travel</a:t>
            </a:r>
          </a:p>
          <a:p>
            <a:endParaRPr lang="en-US" b="1" dirty="0"/>
          </a:p>
          <a:p>
            <a:r>
              <a:rPr lang="en-US" b="1" dirty="0"/>
              <a:t>Michelle Good – Assistant Principal – call Chris – </a:t>
            </a:r>
            <a:r>
              <a:rPr lang="en-US" b="1" dirty="0">
                <a:hlinkClick r:id="rId7"/>
              </a:rPr>
              <a:t>Good.Michelle@cusd80.com</a:t>
            </a:r>
            <a:endParaRPr lang="en-US" b="1" dirty="0"/>
          </a:p>
          <a:p>
            <a:r>
              <a:rPr lang="en-US" b="1" dirty="0"/>
              <a:t>For information on non-local or overnight travel, clubs, boosters and fundraisers </a:t>
            </a:r>
          </a:p>
          <a:p>
            <a:endParaRPr lang="en-US" dirty="0"/>
          </a:p>
          <a:p>
            <a:endParaRPr lang="en-US" dirty="0"/>
          </a:p>
          <a:p>
            <a:endParaRPr lang="en-US" dirty="0"/>
          </a:p>
        </p:txBody>
      </p:sp>
      <p:sp>
        <p:nvSpPr>
          <p:cNvPr id="2" name="TextBox 1">
            <a:extLst>
              <a:ext uri="{FF2B5EF4-FFF2-40B4-BE49-F238E27FC236}">
                <a16:creationId xmlns:a16="http://schemas.microsoft.com/office/drawing/2014/main" id="{5C0506C9-0922-C461-FC9F-E4A462289820}"/>
              </a:ext>
            </a:extLst>
          </p:cNvPr>
          <p:cNvSpPr txBox="1"/>
          <p:nvPr/>
        </p:nvSpPr>
        <p:spPr>
          <a:xfrm>
            <a:off x="7351059" y="206189"/>
            <a:ext cx="4554070" cy="1200329"/>
          </a:xfrm>
          <a:prstGeom prst="rect">
            <a:avLst/>
          </a:prstGeom>
          <a:noFill/>
        </p:spPr>
        <p:txBody>
          <a:bodyPr wrap="square" rtlCol="0">
            <a:spAutoFit/>
          </a:bodyPr>
          <a:lstStyle/>
          <a:p>
            <a:pPr algn="ctr"/>
            <a:r>
              <a:rPr lang="en-US" dirty="0">
                <a:solidFill>
                  <a:srgbClr val="FFFF00"/>
                </a:solidFill>
              </a:rPr>
              <a:t>More information and all required forms can be found on our website!</a:t>
            </a:r>
          </a:p>
          <a:p>
            <a:pPr algn="ctr"/>
            <a:r>
              <a:rPr lang="en-US" dirty="0">
                <a:hlinkClick r:id="rId8"/>
              </a:rPr>
              <a:t>www.BashaBears.com</a:t>
            </a:r>
            <a:endParaRPr lang="en-US" dirty="0"/>
          </a:p>
          <a:p>
            <a:pPr algn="ctr"/>
            <a:r>
              <a:rPr lang="en-US" sz="1600" dirty="0">
                <a:solidFill>
                  <a:srgbClr val="FFFF00"/>
                </a:solidFill>
              </a:rPr>
              <a:t>Click Departments, then field trip forms</a:t>
            </a:r>
          </a:p>
        </p:txBody>
      </p:sp>
    </p:spTree>
    <p:extLst>
      <p:ext uri="{BB962C8B-B14F-4D97-AF65-F5344CB8AC3E}">
        <p14:creationId xmlns:p14="http://schemas.microsoft.com/office/powerpoint/2010/main" val="250111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6B9D0491-E384-4696-7DBE-49E5C2A9C386}"/>
              </a:ext>
            </a:extLst>
          </p:cNvPr>
          <p:cNvSpPr txBox="1"/>
          <p:nvPr/>
        </p:nvSpPr>
        <p:spPr>
          <a:xfrm>
            <a:off x="4384039" y="365125"/>
            <a:ext cx="7164493" cy="1325563"/>
          </a:xfrm>
          <a:prstGeom prst="rect">
            <a:avLst/>
          </a:prstGeom>
        </p:spPr>
        <p:txBody>
          <a:bodyPr vert="horz" lIns="91440" tIns="45720" rIns="91440" bIns="45720" rtlCol="0" anchor="ctr">
            <a:normAutofit fontScale="77500" lnSpcReduction="20000"/>
          </a:bodyPr>
          <a:lstStyle/>
          <a:p>
            <a:pPr>
              <a:lnSpc>
                <a:spcPct val="90000"/>
              </a:lnSpc>
              <a:spcBef>
                <a:spcPct val="0"/>
              </a:spcBef>
              <a:spcAft>
                <a:spcPts val="600"/>
              </a:spcAft>
            </a:pPr>
            <a:r>
              <a:rPr lang="en-US" sz="4100" kern="1200" dirty="0">
                <a:solidFill>
                  <a:schemeClr val="tx1"/>
                </a:solidFill>
                <a:latin typeface="+mj-lt"/>
                <a:ea typeface="+mj-ea"/>
                <a:cs typeface="+mj-cs"/>
              </a:rPr>
              <a:t>Where Do I Start???</a:t>
            </a:r>
          </a:p>
          <a:p>
            <a:pPr>
              <a:lnSpc>
                <a:spcPct val="90000"/>
              </a:lnSpc>
              <a:spcBef>
                <a:spcPct val="0"/>
              </a:spcBef>
              <a:spcAft>
                <a:spcPts val="600"/>
              </a:spcAft>
            </a:pPr>
            <a:r>
              <a:rPr lang="en-US" sz="4100" kern="1200" dirty="0">
                <a:solidFill>
                  <a:schemeClr val="tx1"/>
                </a:solidFill>
                <a:latin typeface="+mj-lt"/>
                <a:ea typeface="+mj-ea"/>
                <a:cs typeface="+mj-cs"/>
              </a:rPr>
              <a:t>Board Pre-Approval Form for </a:t>
            </a:r>
          </a:p>
          <a:p>
            <a:pPr>
              <a:lnSpc>
                <a:spcPct val="90000"/>
              </a:lnSpc>
              <a:spcBef>
                <a:spcPct val="0"/>
              </a:spcBef>
              <a:spcAft>
                <a:spcPts val="600"/>
              </a:spcAft>
            </a:pPr>
            <a:r>
              <a:rPr lang="en-US" sz="4100" kern="1200" dirty="0">
                <a:solidFill>
                  <a:schemeClr val="tx1"/>
                </a:solidFill>
                <a:latin typeface="+mj-lt"/>
                <a:ea typeface="+mj-ea"/>
                <a:cs typeface="+mj-cs"/>
              </a:rPr>
              <a:t>Out of State Travel</a:t>
            </a:r>
          </a:p>
        </p:txBody>
      </p:sp>
      <p:pic>
        <p:nvPicPr>
          <p:cNvPr id="8" name="Picture 7" descr="Icon&#10;&#10;Description automatically generated">
            <a:extLst>
              <a:ext uri="{FF2B5EF4-FFF2-40B4-BE49-F238E27FC236}">
                <a16:creationId xmlns:a16="http://schemas.microsoft.com/office/drawing/2014/main" id="{7A1BC5BF-0061-2FA6-4948-5706A7C7A1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0060" y="1653652"/>
            <a:ext cx="3425957" cy="3550214"/>
          </a:xfrm>
          <a:prstGeom prst="rect">
            <a:avLst/>
          </a:prstGeom>
        </p:spPr>
      </p:pic>
      <p:sp>
        <p:nvSpPr>
          <p:cNvPr id="10" name="TextBox 9">
            <a:extLst>
              <a:ext uri="{FF2B5EF4-FFF2-40B4-BE49-F238E27FC236}">
                <a16:creationId xmlns:a16="http://schemas.microsoft.com/office/drawing/2014/main" id="{F32F334F-667F-2F09-23E7-1A38AEDEC9FF}"/>
              </a:ext>
            </a:extLst>
          </p:cNvPr>
          <p:cNvSpPr txBox="1"/>
          <p:nvPr/>
        </p:nvSpPr>
        <p:spPr>
          <a:xfrm>
            <a:off x="4387515" y="2022601"/>
            <a:ext cx="7161017" cy="4154361"/>
          </a:xfrm>
          <a:prstGeom prst="rect">
            <a:avLst/>
          </a:prstGeom>
        </p:spPr>
        <p:txBody>
          <a:bodyPr vert="horz" lIns="91440" tIns="45720" rIns="91440" bIns="45720" rtlCol="0">
            <a:normAutofit/>
          </a:bodyPr>
          <a:lstStyle/>
          <a:p>
            <a:pPr marL="285750" indent="-228600">
              <a:lnSpc>
                <a:spcPct val="90000"/>
              </a:lnSpc>
              <a:spcAft>
                <a:spcPts val="600"/>
              </a:spcAft>
              <a:buFont typeface="Wingdings" panose="05000000000000000000" pitchFamily="2" charset="2"/>
              <a:buChar char="v"/>
            </a:pPr>
            <a:r>
              <a:rPr lang="en-US" sz="1200" dirty="0"/>
              <a:t>Board Pre-approval form: ONLY needed for out of state</a:t>
            </a:r>
          </a:p>
          <a:p>
            <a:pPr marL="742950" lvl="1" indent="-228600">
              <a:lnSpc>
                <a:spcPct val="90000"/>
              </a:lnSpc>
              <a:spcAft>
                <a:spcPts val="600"/>
              </a:spcAft>
              <a:buFont typeface="Wingdings" panose="05000000000000000000" pitchFamily="2" charset="2"/>
              <a:buChar char="v"/>
            </a:pPr>
            <a:r>
              <a:rPr lang="en-US" sz="1200" dirty="0"/>
              <a:t>These forms will be available in </a:t>
            </a:r>
            <a:r>
              <a:rPr lang="en-US" sz="1200" dirty="0">
                <a:solidFill>
                  <a:srgbClr val="FF0000"/>
                </a:solidFill>
              </a:rPr>
              <a:t>MAY</a:t>
            </a:r>
            <a:r>
              <a:rPr lang="en-US" sz="1200" dirty="0"/>
              <a:t> for the next school year.  Please fill out the form and return to Sherri Torres by the due date (generally mid May)</a:t>
            </a:r>
          </a:p>
          <a:p>
            <a:pPr marL="742950" lvl="1" indent="-228600">
              <a:lnSpc>
                <a:spcPct val="90000"/>
              </a:lnSpc>
              <a:spcAft>
                <a:spcPts val="600"/>
              </a:spcAft>
              <a:buFont typeface="Wingdings" panose="05000000000000000000" pitchFamily="2" charset="2"/>
              <a:buChar char="v"/>
            </a:pPr>
            <a:r>
              <a:rPr lang="en-US" sz="1200" dirty="0"/>
              <a:t>Each club/group is allowed ONE out-of-state competition trip and ONE out-of-state conference/educational trip per year. </a:t>
            </a:r>
          </a:p>
          <a:p>
            <a:pPr marL="742950" lvl="1" indent="-228600">
              <a:lnSpc>
                <a:spcPct val="90000"/>
              </a:lnSpc>
              <a:spcAft>
                <a:spcPts val="600"/>
              </a:spcAft>
              <a:buFont typeface="Wingdings" panose="05000000000000000000" pitchFamily="2" charset="2"/>
              <a:buChar char="v"/>
            </a:pPr>
            <a:r>
              <a:rPr lang="en-US" sz="1200" dirty="0"/>
              <a:t>It is best to be pro-active and submit an out of state pre-planning form even if you </a:t>
            </a:r>
            <a:r>
              <a:rPr lang="en-US" sz="1200" i="1" dirty="0"/>
              <a:t>think</a:t>
            </a:r>
            <a:r>
              <a:rPr lang="en-US" sz="1200" dirty="0"/>
              <a:t> students will be participating in state finals and perhaps going on to nationals.</a:t>
            </a:r>
          </a:p>
          <a:p>
            <a:pPr marL="742950" lvl="1" indent="-228600">
              <a:lnSpc>
                <a:spcPct val="90000"/>
              </a:lnSpc>
              <a:spcAft>
                <a:spcPts val="600"/>
              </a:spcAft>
              <a:buFont typeface="Wingdings" panose="05000000000000000000" pitchFamily="2" charset="2"/>
              <a:buChar char="v"/>
            </a:pPr>
            <a:r>
              <a:rPr lang="en-US" sz="1200" dirty="0"/>
              <a:t>Forms need to be neat and professional, as they are reviewed by the school board.  Please use your best guess to answer the questions. Cost and number of students may fluctuate a little, that is understandable.</a:t>
            </a:r>
          </a:p>
          <a:p>
            <a:pPr marL="742950" lvl="1" indent="-228600">
              <a:lnSpc>
                <a:spcPct val="90000"/>
              </a:lnSpc>
              <a:spcAft>
                <a:spcPts val="600"/>
              </a:spcAft>
              <a:buFont typeface="Wingdings" panose="05000000000000000000" pitchFamily="2" charset="2"/>
              <a:buChar char="v"/>
            </a:pPr>
            <a:r>
              <a:rPr lang="en-US" sz="1200" dirty="0"/>
              <a:t>Maximum allowed charge is $2000 per student per trip as set by board policy.</a:t>
            </a:r>
          </a:p>
          <a:p>
            <a:pPr marL="742950" lvl="1" indent="-228600">
              <a:lnSpc>
                <a:spcPct val="90000"/>
              </a:lnSpc>
              <a:spcAft>
                <a:spcPts val="600"/>
              </a:spcAft>
              <a:buFont typeface="Wingdings" panose="05000000000000000000" pitchFamily="2" charset="2"/>
              <a:buChar char="v"/>
            </a:pPr>
            <a:r>
              <a:rPr lang="en-US" sz="1200" dirty="0"/>
              <a:t>Forms will be submitted to the board at a board meeting over the summer and will be returned to Sherri Torres in July.  She will forward your approval to you for your records.</a:t>
            </a:r>
          </a:p>
          <a:p>
            <a:pPr marL="800100" lvl="1" indent="-285750">
              <a:lnSpc>
                <a:spcPct val="90000"/>
              </a:lnSpc>
              <a:spcAft>
                <a:spcPts val="600"/>
              </a:spcAft>
              <a:buFont typeface="Wingdings" panose="05000000000000000000" pitchFamily="2" charset="2"/>
              <a:buChar char="v"/>
            </a:pPr>
            <a:r>
              <a:rPr lang="en-US" sz="1400" b="1" dirty="0">
                <a:solidFill>
                  <a:srgbClr val="FF0000"/>
                </a:solidFill>
              </a:rPr>
              <a:t>Planning and Fundraising cannot begin until the pre-planning form is approved by the governing board.</a:t>
            </a:r>
          </a:p>
          <a:p>
            <a:pPr marL="742950" lvl="1" indent="-228600">
              <a:lnSpc>
                <a:spcPct val="90000"/>
              </a:lnSpc>
              <a:spcAft>
                <a:spcPts val="600"/>
              </a:spcAft>
              <a:buFont typeface="Wingdings" panose="05000000000000000000" pitchFamily="2" charset="2"/>
              <a:buChar char="v"/>
            </a:pPr>
            <a:r>
              <a:rPr lang="en-US" sz="1200" dirty="0"/>
              <a:t>If you did not submit a pre-planning form in May and you decide to take an out of state trip, please see Sherri.  You will still need to submit a form for approval as the first step.  Please plan on this taking a MONTH to be returned.  Again – NO FUNDRAISING OR PLANNING MAY HAPPEN UNTIL YOU HAVE THE BOARD PRE-APPROVAL PAPER BACK</a:t>
            </a:r>
          </a:p>
          <a:p>
            <a:pPr marL="742950" lvl="1" indent="-228600">
              <a:lnSpc>
                <a:spcPct val="90000"/>
              </a:lnSpc>
              <a:spcAft>
                <a:spcPts val="600"/>
              </a:spcAft>
              <a:buFont typeface="Arial" panose="020B0604020202020204" pitchFamily="34" charset="0"/>
              <a:buChar char="•"/>
            </a:pPr>
            <a:endParaRPr lang="en-US" sz="1100" b="1" dirty="0">
              <a:highlight>
                <a:srgbClr val="FFFF00"/>
              </a:highlight>
            </a:endParaRPr>
          </a:p>
        </p:txBody>
      </p:sp>
    </p:spTree>
    <p:extLst>
      <p:ext uri="{BB962C8B-B14F-4D97-AF65-F5344CB8AC3E}">
        <p14:creationId xmlns:p14="http://schemas.microsoft.com/office/powerpoint/2010/main" val="156309916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BBFE27-F98E-1337-0FFF-350BD50B2A22}"/>
              </a:ext>
            </a:extLst>
          </p:cNvPr>
          <p:cNvSpPr>
            <a:spLocks noGrp="1"/>
          </p:cNvSpPr>
          <p:nvPr>
            <p:ph type="title"/>
          </p:nvPr>
        </p:nvSpPr>
        <p:spPr>
          <a:xfrm>
            <a:off x="804672" y="640080"/>
            <a:ext cx="3282696" cy="5257800"/>
          </a:xfrm>
        </p:spPr>
        <p:txBody>
          <a:bodyPr vert="horz" lIns="91440" tIns="45720" rIns="91440" bIns="45720" rtlCol="0" anchor="ctr">
            <a:normAutofit/>
          </a:bodyPr>
          <a:lstStyle/>
          <a:p>
            <a:r>
              <a:rPr lang="en-US" b="1" kern="1200" dirty="0">
                <a:solidFill>
                  <a:schemeClr val="bg1"/>
                </a:solidFill>
                <a:latin typeface="+mj-lt"/>
                <a:ea typeface="+mj-ea"/>
                <a:cs typeface="+mj-cs"/>
              </a:rPr>
              <a:t>Next steps for out of state travel…. </a:t>
            </a:r>
            <a:br>
              <a:rPr lang="en-US" b="1" kern="1200" dirty="0">
                <a:solidFill>
                  <a:schemeClr val="bg1"/>
                </a:solidFill>
                <a:latin typeface="+mj-lt"/>
                <a:ea typeface="+mj-ea"/>
                <a:cs typeface="+mj-cs"/>
              </a:rPr>
            </a:br>
            <a:br>
              <a:rPr lang="en-US" b="1" kern="1200" dirty="0">
                <a:solidFill>
                  <a:schemeClr val="bg1"/>
                </a:solidFill>
                <a:latin typeface="+mj-lt"/>
                <a:ea typeface="+mj-ea"/>
                <a:cs typeface="+mj-cs"/>
              </a:rPr>
            </a:br>
            <a:r>
              <a:rPr lang="en-US" b="1" kern="1200" dirty="0">
                <a:solidFill>
                  <a:schemeClr val="bg1"/>
                </a:solidFill>
                <a:latin typeface="+mj-lt"/>
                <a:ea typeface="+mj-ea"/>
                <a:cs typeface="+mj-cs"/>
              </a:rPr>
              <a:t>Start here for In state overnight:</a:t>
            </a:r>
            <a:br>
              <a:rPr lang="en-US" b="1" kern="1200" dirty="0">
                <a:solidFill>
                  <a:schemeClr val="bg1"/>
                </a:solidFill>
                <a:latin typeface="+mj-lt"/>
                <a:ea typeface="+mj-ea"/>
                <a:cs typeface="+mj-cs"/>
              </a:rPr>
            </a:br>
            <a:endParaRPr lang="en-US" b="1" kern="12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76E2C3C6-83F2-675B-0602-B5B4E82B5D33}"/>
              </a:ext>
            </a:extLst>
          </p:cNvPr>
          <p:cNvSpPr>
            <a:spLocks noGrp="1"/>
          </p:cNvSpPr>
          <p:nvPr>
            <p:ph sz="half" idx="2"/>
          </p:nvPr>
        </p:nvSpPr>
        <p:spPr>
          <a:xfrm>
            <a:off x="5085184" y="640080"/>
            <a:ext cx="6802016" cy="6084569"/>
          </a:xfrm>
        </p:spPr>
        <p:txBody>
          <a:bodyPr vert="horz" lIns="91440" tIns="45720" rIns="91440" bIns="45720" rtlCol="0" anchor="ctr">
            <a:normAutofit fontScale="77500" lnSpcReduction="20000"/>
          </a:bodyPr>
          <a:lstStyle/>
          <a:p>
            <a:pPr>
              <a:spcAft>
                <a:spcPts val="1000"/>
              </a:spcAft>
              <a:buFont typeface="Wingdings" panose="05000000000000000000" pitchFamily="2" charset="2"/>
              <a:buChar char="Ø"/>
            </a:pPr>
            <a:r>
              <a:rPr lang="en-US" sz="2200" dirty="0"/>
              <a:t>Talk to Class Travel or Terra Travel to arrange hotel accommodations.  They can also arrange flights and cars that will be rented in the destination. </a:t>
            </a:r>
          </a:p>
          <a:p>
            <a:pPr marL="0" indent="0">
              <a:spcAft>
                <a:spcPts val="1000"/>
              </a:spcAft>
              <a:buNone/>
            </a:pPr>
            <a:r>
              <a:rPr lang="en-US" sz="2200" dirty="0"/>
              <a:t>          Terra Travel: Catherine Musa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Catherine@terratravelaz.com</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t>(480) 820-0701</a:t>
            </a:r>
          </a:p>
          <a:p>
            <a:pPr marL="0" indent="0">
              <a:spcAft>
                <a:spcPts val="1000"/>
              </a:spcAft>
              <a:buNone/>
            </a:pPr>
            <a:r>
              <a:rPr lang="en-US" sz="2200" dirty="0"/>
              <a:t>          Class Travel: Janine </a:t>
            </a:r>
            <a:r>
              <a:rPr lang="en-US" sz="2200" dirty="0" err="1"/>
              <a:t>Rickborn</a:t>
            </a:r>
            <a:r>
              <a:rPr lang="en-US" sz="2200" dirty="0"/>
              <a:t>, </a:t>
            </a:r>
            <a:r>
              <a:rPr lang="en-US" sz="1800" dirty="0">
                <a:hlinkClick r:id="rId3"/>
              </a:rPr>
              <a:t>jrickborn.classtravel@cox.net</a:t>
            </a:r>
            <a:r>
              <a:rPr lang="en-US" sz="1800" dirty="0"/>
              <a:t> </a:t>
            </a:r>
            <a:r>
              <a:rPr lang="en-US" sz="2200" dirty="0"/>
              <a:t>(480) 699-3418</a:t>
            </a:r>
          </a:p>
          <a:p>
            <a:pPr>
              <a:spcAft>
                <a:spcPts val="1000"/>
              </a:spcAft>
              <a:buFont typeface="Wingdings" panose="05000000000000000000" pitchFamily="2" charset="2"/>
              <a:buChar char="Ø"/>
            </a:pPr>
            <a:r>
              <a:rPr lang="en-US" sz="2200" dirty="0"/>
              <a:t>If you will be taking an activity bus (must be activity bus trained), charter bus, or rental vehicle, please see Sherri Torres.</a:t>
            </a:r>
          </a:p>
          <a:p>
            <a:pPr>
              <a:spcAft>
                <a:spcPts val="1000"/>
              </a:spcAft>
              <a:buFont typeface="Wingdings" panose="05000000000000000000" pitchFamily="2" charset="2"/>
              <a:buChar char="Ø"/>
            </a:pPr>
            <a:r>
              <a:rPr lang="en-US" sz="2200" dirty="0"/>
              <a:t>Get the field trip packet from Sherri or the Basha website and complete ALL steps.  Incomplete packets will not be accepted.  There is a checklist on the cover page for your convenience.</a:t>
            </a:r>
          </a:p>
          <a:p>
            <a:pPr>
              <a:spcAft>
                <a:spcPts val="1000"/>
              </a:spcAft>
              <a:buFont typeface="Wingdings" panose="05000000000000000000" pitchFamily="2" charset="2"/>
              <a:buChar char="Ø"/>
            </a:pPr>
            <a:r>
              <a:rPr lang="en-US" sz="2200" dirty="0"/>
              <a:t>Once all of the paperwork has been completed, return to Sherri.  She will get the appropriate signatures and let you know when you have the all clear!  😁</a:t>
            </a:r>
          </a:p>
          <a:p>
            <a:pPr>
              <a:spcAft>
                <a:spcPts val="1000"/>
              </a:spcAft>
              <a:buFont typeface="Wingdings" panose="05000000000000000000" pitchFamily="2" charset="2"/>
              <a:buChar char="Ø"/>
            </a:pPr>
            <a:r>
              <a:rPr lang="en-US" sz="2200" b="1" dirty="0">
                <a:solidFill>
                  <a:srgbClr val="FF0000"/>
                </a:solidFill>
              </a:rPr>
              <a:t>Make sure you give yourself plenty of time!!!  </a:t>
            </a:r>
            <a:r>
              <a:rPr lang="en-US" sz="2200" dirty="0"/>
              <a:t>Paperwork must be submitted and cleared BEFORE the bookstore can do any work for a PO. </a:t>
            </a:r>
          </a:p>
          <a:p>
            <a:pPr marL="0" indent="0">
              <a:buNone/>
            </a:pPr>
            <a:r>
              <a:rPr lang="en-US" sz="2200" dirty="0"/>
              <a:t>	Will there be a charter bus available if you wait? </a:t>
            </a:r>
          </a:p>
          <a:p>
            <a:pPr marL="0" indent="0">
              <a:buNone/>
            </a:pPr>
            <a:r>
              <a:rPr lang="en-US" sz="2200" dirty="0"/>
              <a:t>	Does your hotel need a deposit 30 days before? 	</a:t>
            </a:r>
          </a:p>
          <a:p>
            <a:pPr marL="0" indent="0">
              <a:buNone/>
            </a:pPr>
            <a:r>
              <a:rPr lang="en-US" sz="2200" dirty="0"/>
              <a:t>	There are lots of steps before a PO can be processed, 	and each step takes time.     </a:t>
            </a:r>
          </a:p>
          <a:p>
            <a:pPr marL="0" indent="0">
              <a:buNone/>
            </a:pPr>
            <a:endParaRPr lang="en-US" sz="2200" dirty="0"/>
          </a:p>
          <a:p>
            <a:endParaRPr lang="en-US" sz="2200" dirty="0"/>
          </a:p>
        </p:txBody>
      </p:sp>
      <p:pic>
        <p:nvPicPr>
          <p:cNvPr id="5" name="Graphic 4" descr="Badge Question Mark with solid fill">
            <a:extLst>
              <a:ext uri="{FF2B5EF4-FFF2-40B4-BE49-F238E27FC236}">
                <a16:creationId xmlns:a16="http://schemas.microsoft.com/office/drawing/2014/main" id="{E762E7B1-1914-5F8C-08D1-EFC74F8ED6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6636" y="5002810"/>
            <a:ext cx="383353" cy="383353"/>
          </a:xfrm>
          <a:prstGeom prst="rect">
            <a:avLst/>
          </a:prstGeom>
        </p:spPr>
      </p:pic>
      <p:pic>
        <p:nvPicPr>
          <p:cNvPr id="6" name="Graphic 5" descr="Badge Question Mark with solid fill">
            <a:extLst>
              <a:ext uri="{FF2B5EF4-FFF2-40B4-BE49-F238E27FC236}">
                <a16:creationId xmlns:a16="http://schemas.microsoft.com/office/drawing/2014/main" id="{F4ABCD45-E6F7-5B22-A35B-DE7525B18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6636" y="5311114"/>
            <a:ext cx="383353" cy="383353"/>
          </a:xfrm>
          <a:prstGeom prst="rect">
            <a:avLst/>
          </a:prstGeom>
        </p:spPr>
      </p:pic>
      <p:pic>
        <p:nvPicPr>
          <p:cNvPr id="8" name="Graphic 7" descr="Exclamation mark with solid fill">
            <a:extLst>
              <a:ext uri="{FF2B5EF4-FFF2-40B4-BE49-F238E27FC236}">
                <a16:creationId xmlns:a16="http://schemas.microsoft.com/office/drawing/2014/main" id="{5C2D675D-8736-818B-DCDD-91EBACF28C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46636" y="5706203"/>
            <a:ext cx="383354" cy="383354"/>
          </a:xfrm>
          <a:prstGeom prst="rect">
            <a:avLst/>
          </a:prstGeom>
        </p:spPr>
      </p:pic>
      <p:pic>
        <p:nvPicPr>
          <p:cNvPr id="7" name="Graphic 6" descr="Take Off with solid fill">
            <a:extLst>
              <a:ext uri="{FF2B5EF4-FFF2-40B4-BE49-F238E27FC236}">
                <a16:creationId xmlns:a16="http://schemas.microsoft.com/office/drawing/2014/main" id="{697D7FFD-DADB-7798-2D43-4B872C62D3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86266" y="1362245"/>
            <a:ext cx="342087" cy="342087"/>
          </a:xfrm>
          <a:prstGeom prst="rect">
            <a:avLst/>
          </a:prstGeom>
        </p:spPr>
      </p:pic>
      <p:pic>
        <p:nvPicPr>
          <p:cNvPr id="12" name="Graphic 11" descr="Landing with solid fill">
            <a:extLst>
              <a:ext uri="{FF2B5EF4-FFF2-40B4-BE49-F238E27FC236}">
                <a16:creationId xmlns:a16="http://schemas.microsoft.com/office/drawing/2014/main" id="{E95D8F83-99D3-366C-D6CA-64299CB1A9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04548" y="1762665"/>
            <a:ext cx="342088" cy="342088"/>
          </a:xfrm>
          <a:prstGeom prst="rect">
            <a:avLst/>
          </a:prstGeom>
        </p:spPr>
      </p:pic>
      <p:sp>
        <p:nvSpPr>
          <p:cNvPr id="10" name="TextBox 9">
            <a:extLst>
              <a:ext uri="{FF2B5EF4-FFF2-40B4-BE49-F238E27FC236}">
                <a16:creationId xmlns:a16="http://schemas.microsoft.com/office/drawing/2014/main" id="{D968AAD5-A1DF-6BFD-09C8-02C0DF616858}"/>
              </a:ext>
            </a:extLst>
          </p:cNvPr>
          <p:cNvSpPr txBox="1"/>
          <p:nvPr/>
        </p:nvSpPr>
        <p:spPr>
          <a:xfrm>
            <a:off x="304800" y="5787033"/>
            <a:ext cx="3783106" cy="861774"/>
          </a:xfrm>
          <a:prstGeom prst="rect">
            <a:avLst/>
          </a:prstGeom>
          <a:noFill/>
        </p:spPr>
        <p:txBody>
          <a:bodyPr wrap="square" rtlCol="0">
            <a:spAutoFit/>
          </a:bodyPr>
          <a:lstStyle/>
          <a:p>
            <a:pPr algn="ctr"/>
            <a:r>
              <a:rPr lang="en-US" sz="1600" dirty="0">
                <a:solidFill>
                  <a:schemeClr val="accent6">
                    <a:lumMod val="40000"/>
                    <a:lumOff val="60000"/>
                  </a:schemeClr>
                </a:solidFill>
              </a:rPr>
              <a:t>Sherri Torres</a:t>
            </a:r>
          </a:p>
          <a:p>
            <a:pPr algn="ctr"/>
            <a:r>
              <a:rPr lang="en-US" sz="1600" dirty="0">
                <a:solidFill>
                  <a:schemeClr val="accent6">
                    <a:lumMod val="40000"/>
                    <a:lumOff val="60000"/>
                  </a:schemeClr>
                </a:solidFill>
              </a:rPr>
              <a:t>480-224-2112</a:t>
            </a:r>
          </a:p>
          <a:p>
            <a:pPr algn="ctr"/>
            <a:r>
              <a:rPr lang="en-US" sz="1600" dirty="0">
                <a:solidFill>
                  <a:schemeClr val="accent6">
                    <a:lumMod val="40000"/>
                    <a:lumOff val="60000"/>
                  </a:schemeClr>
                </a:solidFill>
              </a:rPr>
              <a:t>Torres.Sherri@cusd80.com</a:t>
            </a:r>
          </a:p>
        </p:txBody>
      </p:sp>
    </p:spTree>
    <p:extLst>
      <p:ext uri="{BB962C8B-B14F-4D97-AF65-F5344CB8AC3E}">
        <p14:creationId xmlns:p14="http://schemas.microsoft.com/office/powerpoint/2010/main" val="289571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BBFE27-F98E-1337-0FFF-350BD50B2A22}"/>
              </a:ext>
            </a:extLst>
          </p:cNvPr>
          <p:cNvSpPr>
            <a:spLocks noGrp="1"/>
          </p:cNvSpPr>
          <p:nvPr>
            <p:ph type="title"/>
          </p:nvPr>
        </p:nvSpPr>
        <p:spPr>
          <a:xfrm>
            <a:off x="804672" y="640080"/>
            <a:ext cx="3282696" cy="5257800"/>
          </a:xfrm>
        </p:spPr>
        <p:txBody>
          <a:bodyPr vert="horz" lIns="91440" tIns="45720" rIns="91440" bIns="45720" rtlCol="0" anchor="ctr">
            <a:normAutofit/>
          </a:bodyPr>
          <a:lstStyle/>
          <a:p>
            <a:r>
              <a:rPr lang="en-US" b="1" kern="1200" dirty="0">
                <a:solidFill>
                  <a:schemeClr val="bg1"/>
                </a:solidFill>
                <a:latin typeface="+mj-lt"/>
                <a:ea typeface="+mj-ea"/>
                <a:cs typeface="+mj-cs"/>
              </a:rPr>
              <a:t>Then….. </a:t>
            </a:r>
            <a:br>
              <a:rPr lang="en-US" b="1" kern="1200" dirty="0">
                <a:solidFill>
                  <a:schemeClr val="bg1"/>
                </a:solidFill>
                <a:latin typeface="+mj-lt"/>
                <a:ea typeface="+mj-ea"/>
                <a:cs typeface="+mj-cs"/>
              </a:rPr>
            </a:br>
            <a:br>
              <a:rPr lang="en-US" b="1" kern="1200" dirty="0">
                <a:solidFill>
                  <a:schemeClr val="bg1"/>
                </a:solidFill>
                <a:latin typeface="+mj-lt"/>
                <a:ea typeface="+mj-ea"/>
                <a:cs typeface="+mj-cs"/>
              </a:rPr>
            </a:br>
            <a:r>
              <a:rPr lang="en-US" b="1" kern="1200" dirty="0">
                <a:solidFill>
                  <a:schemeClr val="bg1"/>
                </a:solidFill>
                <a:latin typeface="+mj-lt"/>
                <a:ea typeface="+mj-ea"/>
                <a:cs typeface="+mj-cs"/>
              </a:rPr>
              <a:t>Once the paperwork has been approved</a:t>
            </a:r>
            <a:br>
              <a:rPr lang="en-US" b="1" kern="1200" dirty="0">
                <a:solidFill>
                  <a:schemeClr val="bg1"/>
                </a:solidFill>
                <a:latin typeface="+mj-lt"/>
                <a:ea typeface="+mj-ea"/>
                <a:cs typeface="+mj-cs"/>
              </a:rPr>
            </a:br>
            <a:endParaRPr lang="en-US" b="1" kern="1200" dirty="0">
              <a:solidFill>
                <a:schemeClr val="bg1"/>
              </a:solidFill>
              <a:latin typeface="+mj-lt"/>
              <a:ea typeface="+mj-ea"/>
              <a:cs typeface="+mj-cs"/>
            </a:endParaRPr>
          </a:p>
        </p:txBody>
      </p:sp>
      <p:grpSp>
        <p:nvGrpSpPr>
          <p:cNvPr id="18" name="Group 17">
            <a:extLst>
              <a:ext uri="{FF2B5EF4-FFF2-40B4-BE49-F238E27FC236}">
                <a16:creationId xmlns:a16="http://schemas.microsoft.com/office/drawing/2014/main" id="{3A48626B-0AC7-EBF0-1A85-32ACE07FF2F9}"/>
              </a:ext>
            </a:extLst>
          </p:cNvPr>
          <p:cNvGrpSpPr/>
          <p:nvPr/>
        </p:nvGrpSpPr>
        <p:grpSpPr>
          <a:xfrm>
            <a:off x="4709160" y="0"/>
            <a:ext cx="7482839" cy="5096602"/>
            <a:chOff x="5512308" y="252923"/>
            <a:chExt cx="7482839" cy="5096602"/>
          </a:xfrm>
        </p:grpSpPr>
        <p:sp>
          <p:nvSpPr>
            <p:cNvPr id="19" name="Freeform: Shape 18">
              <a:extLst>
                <a:ext uri="{FF2B5EF4-FFF2-40B4-BE49-F238E27FC236}">
                  <a16:creationId xmlns:a16="http://schemas.microsoft.com/office/drawing/2014/main" id="{2C11CF8F-BA2B-730E-74D4-F1154F811CB9}"/>
                </a:ext>
              </a:extLst>
            </p:cNvPr>
            <p:cNvSpPr/>
            <p:nvPr/>
          </p:nvSpPr>
          <p:spPr>
            <a:xfrm>
              <a:off x="5512308" y="252923"/>
              <a:ext cx="5964537" cy="1708749"/>
            </a:xfrm>
            <a:custGeom>
              <a:avLst/>
              <a:gdLst>
                <a:gd name="connsiteX0" fmla="*/ 0 w 6263640"/>
                <a:gd name="connsiteY0" fmla="*/ 293572 h 1761398"/>
                <a:gd name="connsiteX1" fmla="*/ 293572 w 6263640"/>
                <a:gd name="connsiteY1" fmla="*/ 0 h 1761398"/>
                <a:gd name="connsiteX2" fmla="*/ 5970068 w 6263640"/>
                <a:gd name="connsiteY2" fmla="*/ 0 h 1761398"/>
                <a:gd name="connsiteX3" fmla="*/ 6263640 w 6263640"/>
                <a:gd name="connsiteY3" fmla="*/ 293572 h 1761398"/>
                <a:gd name="connsiteX4" fmla="*/ 6263640 w 6263640"/>
                <a:gd name="connsiteY4" fmla="*/ 1467826 h 1761398"/>
                <a:gd name="connsiteX5" fmla="*/ 5970068 w 6263640"/>
                <a:gd name="connsiteY5" fmla="*/ 1761398 h 1761398"/>
                <a:gd name="connsiteX6" fmla="*/ 293572 w 6263640"/>
                <a:gd name="connsiteY6" fmla="*/ 1761398 h 1761398"/>
                <a:gd name="connsiteX7" fmla="*/ 0 w 6263640"/>
                <a:gd name="connsiteY7" fmla="*/ 1467826 h 1761398"/>
                <a:gd name="connsiteX8" fmla="*/ 0 w 6263640"/>
                <a:gd name="connsiteY8" fmla="*/ 293572 h 17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761398">
                  <a:moveTo>
                    <a:pt x="0" y="293572"/>
                  </a:moveTo>
                  <a:cubicBezTo>
                    <a:pt x="0" y="131437"/>
                    <a:pt x="131437" y="0"/>
                    <a:pt x="293572" y="0"/>
                  </a:cubicBezTo>
                  <a:lnTo>
                    <a:pt x="5970068" y="0"/>
                  </a:lnTo>
                  <a:cubicBezTo>
                    <a:pt x="6132203" y="0"/>
                    <a:pt x="6263640" y="131437"/>
                    <a:pt x="6263640" y="293572"/>
                  </a:cubicBezTo>
                  <a:lnTo>
                    <a:pt x="6263640" y="1467826"/>
                  </a:lnTo>
                  <a:cubicBezTo>
                    <a:pt x="6263640" y="1629961"/>
                    <a:pt x="6132203" y="1761398"/>
                    <a:pt x="5970068" y="1761398"/>
                  </a:cubicBezTo>
                  <a:lnTo>
                    <a:pt x="293572" y="1761398"/>
                  </a:lnTo>
                  <a:cubicBezTo>
                    <a:pt x="131437" y="1761398"/>
                    <a:pt x="0" y="1629961"/>
                    <a:pt x="0" y="1467826"/>
                  </a:cubicBezTo>
                  <a:lnTo>
                    <a:pt x="0" y="293572"/>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81234" tIns="181234" rIns="181234" bIns="181234" numCol="1" spcCol="1270" anchor="ctr" anchorCtr="0">
              <a:noAutofit/>
            </a:bodyPr>
            <a:lstStyle/>
            <a:p>
              <a:pPr marL="0" lvl="0" indent="0" algn="ctr" defTabSz="1111250">
                <a:lnSpc>
                  <a:spcPct val="90000"/>
                </a:lnSpc>
                <a:spcBef>
                  <a:spcPct val="0"/>
                </a:spcBef>
                <a:spcAft>
                  <a:spcPct val="35000"/>
                </a:spcAft>
                <a:buNone/>
              </a:pPr>
              <a:r>
                <a:rPr lang="en-US" sz="2400" kern="1200" dirty="0"/>
                <a:t>See Veda in Bookstore for purchase req info.</a:t>
              </a:r>
            </a:p>
          </p:txBody>
        </p:sp>
        <p:sp>
          <p:nvSpPr>
            <p:cNvPr id="20" name="Freeform: Shape 19">
              <a:extLst>
                <a:ext uri="{FF2B5EF4-FFF2-40B4-BE49-F238E27FC236}">
                  <a16:creationId xmlns:a16="http://schemas.microsoft.com/office/drawing/2014/main" id="{34B34327-7AC7-ED73-59C0-1E153654277E}"/>
                </a:ext>
              </a:extLst>
            </p:cNvPr>
            <p:cNvSpPr/>
            <p:nvPr/>
          </p:nvSpPr>
          <p:spPr>
            <a:xfrm>
              <a:off x="5512308" y="3588127"/>
              <a:ext cx="6263640" cy="1761398"/>
            </a:xfrm>
            <a:custGeom>
              <a:avLst/>
              <a:gdLst>
                <a:gd name="connsiteX0" fmla="*/ 0 w 6263640"/>
                <a:gd name="connsiteY0" fmla="*/ 293572 h 1761398"/>
                <a:gd name="connsiteX1" fmla="*/ 293572 w 6263640"/>
                <a:gd name="connsiteY1" fmla="*/ 0 h 1761398"/>
                <a:gd name="connsiteX2" fmla="*/ 5970068 w 6263640"/>
                <a:gd name="connsiteY2" fmla="*/ 0 h 1761398"/>
                <a:gd name="connsiteX3" fmla="*/ 6263640 w 6263640"/>
                <a:gd name="connsiteY3" fmla="*/ 293572 h 1761398"/>
                <a:gd name="connsiteX4" fmla="*/ 6263640 w 6263640"/>
                <a:gd name="connsiteY4" fmla="*/ 1467826 h 1761398"/>
                <a:gd name="connsiteX5" fmla="*/ 5970068 w 6263640"/>
                <a:gd name="connsiteY5" fmla="*/ 1761398 h 1761398"/>
                <a:gd name="connsiteX6" fmla="*/ 293572 w 6263640"/>
                <a:gd name="connsiteY6" fmla="*/ 1761398 h 1761398"/>
                <a:gd name="connsiteX7" fmla="*/ 0 w 6263640"/>
                <a:gd name="connsiteY7" fmla="*/ 1467826 h 1761398"/>
                <a:gd name="connsiteX8" fmla="*/ 0 w 6263640"/>
                <a:gd name="connsiteY8" fmla="*/ 293572 h 17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761398">
                  <a:moveTo>
                    <a:pt x="0" y="293572"/>
                  </a:moveTo>
                  <a:cubicBezTo>
                    <a:pt x="0" y="131437"/>
                    <a:pt x="131437" y="0"/>
                    <a:pt x="293572" y="0"/>
                  </a:cubicBezTo>
                  <a:lnTo>
                    <a:pt x="5970068" y="0"/>
                  </a:lnTo>
                  <a:cubicBezTo>
                    <a:pt x="6132203" y="0"/>
                    <a:pt x="6263640" y="131437"/>
                    <a:pt x="6263640" y="293572"/>
                  </a:cubicBezTo>
                  <a:lnTo>
                    <a:pt x="6263640" y="1467826"/>
                  </a:lnTo>
                  <a:cubicBezTo>
                    <a:pt x="6263640" y="1629961"/>
                    <a:pt x="6132203" y="1761398"/>
                    <a:pt x="5970068" y="1761398"/>
                  </a:cubicBezTo>
                  <a:lnTo>
                    <a:pt x="293572" y="1761398"/>
                  </a:lnTo>
                  <a:cubicBezTo>
                    <a:pt x="131437" y="1761398"/>
                    <a:pt x="0" y="1629961"/>
                    <a:pt x="0" y="1467826"/>
                  </a:cubicBezTo>
                  <a:lnTo>
                    <a:pt x="0" y="293572"/>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81234" tIns="181234" rIns="181234" bIns="181234" numCol="1" spcCol="1270" anchor="ctr" anchorCtr="0">
              <a:noAutofit/>
            </a:bodyPr>
            <a:lstStyle/>
            <a:p>
              <a:pPr marL="0" lvl="0" indent="0" algn="ctr" defTabSz="1111250">
                <a:lnSpc>
                  <a:spcPct val="90000"/>
                </a:lnSpc>
                <a:spcBef>
                  <a:spcPct val="0"/>
                </a:spcBef>
                <a:spcAft>
                  <a:spcPct val="35000"/>
                </a:spcAft>
                <a:buNone/>
              </a:pPr>
              <a:r>
                <a:rPr lang="en-US" sz="2500" kern="1200" dirty="0"/>
                <a:t>Veda CAN NOT do any work for POs until the completed packet has been returned with district signatures and a quote has been received.  So, start on your paperwork EARLY.</a:t>
              </a:r>
            </a:p>
          </p:txBody>
        </p:sp>
        <p:sp>
          <p:nvSpPr>
            <p:cNvPr id="21" name="Freeform: Shape 20">
              <a:extLst>
                <a:ext uri="{FF2B5EF4-FFF2-40B4-BE49-F238E27FC236}">
                  <a16:creationId xmlns:a16="http://schemas.microsoft.com/office/drawing/2014/main" id="{3C5B357C-13D7-C115-0457-9083BA6E5D98}"/>
                </a:ext>
              </a:extLst>
            </p:cNvPr>
            <p:cNvSpPr/>
            <p:nvPr/>
          </p:nvSpPr>
          <p:spPr>
            <a:xfrm>
              <a:off x="7030610" y="1964193"/>
              <a:ext cx="5964537" cy="1623933"/>
            </a:xfrm>
            <a:custGeom>
              <a:avLst/>
              <a:gdLst>
                <a:gd name="connsiteX0" fmla="*/ 0 w 6263640"/>
                <a:gd name="connsiteY0" fmla="*/ 293572 h 1761398"/>
                <a:gd name="connsiteX1" fmla="*/ 293572 w 6263640"/>
                <a:gd name="connsiteY1" fmla="*/ 0 h 1761398"/>
                <a:gd name="connsiteX2" fmla="*/ 5970068 w 6263640"/>
                <a:gd name="connsiteY2" fmla="*/ 0 h 1761398"/>
                <a:gd name="connsiteX3" fmla="*/ 6263640 w 6263640"/>
                <a:gd name="connsiteY3" fmla="*/ 293572 h 1761398"/>
                <a:gd name="connsiteX4" fmla="*/ 6263640 w 6263640"/>
                <a:gd name="connsiteY4" fmla="*/ 1467826 h 1761398"/>
                <a:gd name="connsiteX5" fmla="*/ 5970068 w 6263640"/>
                <a:gd name="connsiteY5" fmla="*/ 1761398 h 1761398"/>
                <a:gd name="connsiteX6" fmla="*/ 293572 w 6263640"/>
                <a:gd name="connsiteY6" fmla="*/ 1761398 h 1761398"/>
                <a:gd name="connsiteX7" fmla="*/ 0 w 6263640"/>
                <a:gd name="connsiteY7" fmla="*/ 1467826 h 1761398"/>
                <a:gd name="connsiteX8" fmla="*/ 0 w 6263640"/>
                <a:gd name="connsiteY8" fmla="*/ 293572 h 17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761398">
                  <a:moveTo>
                    <a:pt x="0" y="293572"/>
                  </a:moveTo>
                  <a:cubicBezTo>
                    <a:pt x="0" y="131437"/>
                    <a:pt x="131437" y="0"/>
                    <a:pt x="293572" y="0"/>
                  </a:cubicBezTo>
                  <a:lnTo>
                    <a:pt x="5970068" y="0"/>
                  </a:lnTo>
                  <a:cubicBezTo>
                    <a:pt x="6132203" y="0"/>
                    <a:pt x="6263640" y="131437"/>
                    <a:pt x="6263640" y="293572"/>
                  </a:cubicBezTo>
                  <a:lnTo>
                    <a:pt x="6263640" y="1467826"/>
                  </a:lnTo>
                  <a:cubicBezTo>
                    <a:pt x="6263640" y="1629961"/>
                    <a:pt x="6132203" y="1761398"/>
                    <a:pt x="5970068" y="1761398"/>
                  </a:cubicBezTo>
                  <a:lnTo>
                    <a:pt x="293572" y="1761398"/>
                  </a:lnTo>
                  <a:cubicBezTo>
                    <a:pt x="131437" y="1761398"/>
                    <a:pt x="0" y="1629961"/>
                    <a:pt x="0" y="1467826"/>
                  </a:cubicBezTo>
                  <a:lnTo>
                    <a:pt x="0" y="293572"/>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81234" tIns="181234" rIns="181234" bIns="181234" numCol="1" spcCol="1270" anchor="ctr" anchorCtr="0">
              <a:noAutofit/>
            </a:bodyPr>
            <a:lstStyle/>
            <a:p>
              <a:pPr marL="0" lvl="0" indent="0" algn="ctr" defTabSz="1111250">
                <a:lnSpc>
                  <a:spcPct val="90000"/>
                </a:lnSpc>
                <a:spcBef>
                  <a:spcPct val="0"/>
                </a:spcBef>
                <a:spcAft>
                  <a:spcPct val="35000"/>
                </a:spcAft>
                <a:buNone/>
              </a:pPr>
              <a:r>
                <a:rPr lang="en-US" sz="2400" kern="1200" dirty="0"/>
                <a:t>Please do not submit requisition request to the Bookstore until you have received the “All Clear” email from Wendy.  Please allow a minimum of 10 days to process the requisition and create a PO.</a:t>
              </a:r>
            </a:p>
          </p:txBody>
        </p:sp>
      </p:grpSp>
      <p:grpSp>
        <p:nvGrpSpPr>
          <p:cNvPr id="15" name="Group 14">
            <a:extLst>
              <a:ext uri="{FF2B5EF4-FFF2-40B4-BE49-F238E27FC236}">
                <a16:creationId xmlns:a16="http://schemas.microsoft.com/office/drawing/2014/main" id="{CBBBF9BA-B229-885A-A2F8-546D37FB8C1D}"/>
              </a:ext>
            </a:extLst>
          </p:cNvPr>
          <p:cNvGrpSpPr/>
          <p:nvPr/>
        </p:nvGrpSpPr>
        <p:grpSpPr>
          <a:xfrm>
            <a:off x="6227462" y="5096602"/>
            <a:ext cx="5964538" cy="1761399"/>
            <a:chOff x="0" y="3700445"/>
            <a:chExt cx="6263640" cy="1761398"/>
          </a:xfrm>
          <a:scene3d>
            <a:camera prst="orthographicFront"/>
            <a:lightRig rig="flat" dir="t"/>
          </a:scene3d>
        </p:grpSpPr>
        <p:sp>
          <p:nvSpPr>
            <p:cNvPr id="16" name="Rectangle: Rounded Corners 15">
              <a:extLst>
                <a:ext uri="{FF2B5EF4-FFF2-40B4-BE49-F238E27FC236}">
                  <a16:creationId xmlns:a16="http://schemas.microsoft.com/office/drawing/2014/main" id="{FECDF423-88C2-9CEA-BC42-9A2110463AE0}"/>
                </a:ext>
              </a:extLst>
            </p:cNvPr>
            <p:cNvSpPr/>
            <p:nvPr/>
          </p:nvSpPr>
          <p:spPr>
            <a:xfrm>
              <a:off x="0" y="3700445"/>
              <a:ext cx="6263640" cy="1761398"/>
            </a:xfrm>
            <a:prstGeom prst="roundRect">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en-US"/>
            </a:p>
          </p:txBody>
        </p:sp>
        <p:sp>
          <p:nvSpPr>
            <p:cNvPr id="17" name="Rectangle: Rounded Corners 4">
              <a:extLst>
                <a:ext uri="{FF2B5EF4-FFF2-40B4-BE49-F238E27FC236}">
                  <a16:creationId xmlns:a16="http://schemas.microsoft.com/office/drawing/2014/main" id="{C0A3CA98-A0CE-DDCD-383B-87173204E233}"/>
                </a:ext>
              </a:extLst>
            </p:cNvPr>
            <p:cNvSpPr txBox="1"/>
            <p:nvPr/>
          </p:nvSpPr>
          <p:spPr>
            <a:xfrm>
              <a:off x="85984" y="3786429"/>
              <a:ext cx="6091672" cy="158943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grpSp>
      <p:sp>
        <p:nvSpPr>
          <p:cNvPr id="22" name="TextBox 21">
            <a:extLst>
              <a:ext uri="{FF2B5EF4-FFF2-40B4-BE49-F238E27FC236}">
                <a16:creationId xmlns:a16="http://schemas.microsoft.com/office/drawing/2014/main" id="{DAC4E35D-E351-55DB-E4D8-99E3EB49DEC2}"/>
              </a:ext>
            </a:extLst>
          </p:cNvPr>
          <p:cNvSpPr txBox="1"/>
          <p:nvPr/>
        </p:nvSpPr>
        <p:spPr>
          <a:xfrm>
            <a:off x="6430824" y="5483102"/>
            <a:ext cx="5255663" cy="800219"/>
          </a:xfrm>
          <a:prstGeom prst="rect">
            <a:avLst/>
          </a:prstGeom>
          <a:noFill/>
        </p:spPr>
        <p:txBody>
          <a:bodyPr wrap="square" rtlCol="0">
            <a:spAutoFit/>
          </a:bodyPr>
          <a:lstStyle/>
          <a:p>
            <a:endParaRPr lang="en-US" dirty="0">
              <a:hlinkClick r:id="rId2"/>
            </a:endParaRPr>
          </a:p>
          <a:p>
            <a:pPr algn="ctr"/>
            <a:r>
              <a:rPr lang="en-US" sz="2800" dirty="0">
                <a:hlinkClick r:id="rId2"/>
              </a:rPr>
              <a:t>Fillable Req Form 22-23.pdf</a:t>
            </a:r>
            <a:endParaRPr lang="en-US" sz="2800" dirty="0"/>
          </a:p>
        </p:txBody>
      </p:sp>
      <p:sp>
        <p:nvSpPr>
          <p:cNvPr id="3" name="TextBox 2">
            <a:extLst>
              <a:ext uri="{FF2B5EF4-FFF2-40B4-BE49-F238E27FC236}">
                <a16:creationId xmlns:a16="http://schemas.microsoft.com/office/drawing/2014/main" id="{E921E1D6-4A10-6AC8-57A9-7FCAA1011A67}"/>
              </a:ext>
            </a:extLst>
          </p:cNvPr>
          <p:cNvSpPr txBox="1"/>
          <p:nvPr/>
        </p:nvSpPr>
        <p:spPr>
          <a:xfrm>
            <a:off x="304800" y="5787033"/>
            <a:ext cx="3783106" cy="861774"/>
          </a:xfrm>
          <a:prstGeom prst="rect">
            <a:avLst/>
          </a:prstGeom>
          <a:noFill/>
        </p:spPr>
        <p:txBody>
          <a:bodyPr wrap="square" rtlCol="0">
            <a:spAutoFit/>
          </a:bodyPr>
          <a:lstStyle/>
          <a:p>
            <a:pPr algn="ctr"/>
            <a:r>
              <a:rPr lang="en-US" sz="1600" dirty="0">
                <a:solidFill>
                  <a:schemeClr val="accent6">
                    <a:lumMod val="40000"/>
                    <a:lumOff val="60000"/>
                  </a:schemeClr>
                </a:solidFill>
              </a:rPr>
              <a:t>Veda Gooslin</a:t>
            </a:r>
          </a:p>
          <a:p>
            <a:pPr algn="ctr"/>
            <a:r>
              <a:rPr lang="en-US" sz="1600" dirty="0">
                <a:solidFill>
                  <a:schemeClr val="accent6">
                    <a:lumMod val="40000"/>
                    <a:lumOff val="60000"/>
                  </a:schemeClr>
                </a:solidFill>
              </a:rPr>
              <a:t>480-224-2262</a:t>
            </a:r>
          </a:p>
          <a:p>
            <a:pPr algn="ctr"/>
            <a:r>
              <a:rPr lang="en-US" sz="1600" dirty="0">
                <a:solidFill>
                  <a:schemeClr val="accent6">
                    <a:lumMod val="40000"/>
                    <a:lumOff val="60000"/>
                  </a:schemeClr>
                </a:solidFill>
              </a:rPr>
              <a:t>Gooslin.Elveda@cusd80.com</a:t>
            </a:r>
          </a:p>
        </p:txBody>
      </p:sp>
    </p:spTree>
    <p:extLst>
      <p:ext uri="{BB962C8B-B14F-4D97-AF65-F5344CB8AC3E}">
        <p14:creationId xmlns:p14="http://schemas.microsoft.com/office/powerpoint/2010/main" val="172111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9FF78-8496-2FAF-7817-022CC0D55B0C}"/>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b="1" dirty="0">
                <a:solidFill>
                  <a:schemeClr val="bg1"/>
                </a:solidFill>
              </a:rPr>
              <a:t>BOOKSTORE and BANKING</a:t>
            </a:r>
          </a:p>
        </p:txBody>
      </p:sp>
      <p:pic>
        <p:nvPicPr>
          <p:cNvPr id="12" name="Content Placeholder 11" descr="Jars of coins">
            <a:extLst>
              <a:ext uri="{FF2B5EF4-FFF2-40B4-BE49-F238E27FC236}">
                <a16:creationId xmlns:a16="http://schemas.microsoft.com/office/drawing/2014/main" id="{1BCDD66E-674B-2374-EE30-28AE74BE1500}"/>
              </a:ext>
            </a:extLst>
          </p:cNvPr>
          <p:cNvPicPr>
            <a:picLocks noChangeAspect="1"/>
          </p:cNvPicPr>
          <p:nvPr/>
        </p:nvPicPr>
        <p:blipFill rotWithShape="1">
          <a:blip r:embed="rId2">
            <a:extLst>
              <a:ext uri="{28A0092B-C50C-407E-A947-70E740481C1C}">
                <a14:useLocalDpi xmlns:a14="http://schemas.microsoft.com/office/drawing/2010/main" val="0"/>
              </a:ext>
            </a:extLst>
          </a:blip>
          <a:srcRect t="12071" r="3" b="3"/>
          <a:stretch/>
        </p:blipFill>
        <p:spPr>
          <a:xfrm>
            <a:off x="548640" y="3505200"/>
            <a:ext cx="4661536" cy="2671762"/>
          </a:xfrm>
          <a:prstGeom prst="rect">
            <a:avLst/>
          </a:prstGeom>
        </p:spPr>
      </p:pic>
      <p:sp>
        <p:nvSpPr>
          <p:cNvPr id="25" name="Content Placeholder 15">
            <a:extLst>
              <a:ext uri="{FF2B5EF4-FFF2-40B4-BE49-F238E27FC236}">
                <a16:creationId xmlns:a16="http://schemas.microsoft.com/office/drawing/2014/main" id="{6F68B69A-6A13-6D46-CC1F-708742ED847A}"/>
              </a:ext>
            </a:extLst>
          </p:cNvPr>
          <p:cNvSpPr>
            <a:spLocks noGrp="1"/>
          </p:cNvSpPr>
          <p:nvPr>
            <p:ph sz="half" idx="2"/>
          </p:nvPr>
        </p:nvSpPr>
        <p:spPr>
          <a:xfrm>
            <a:off x="5210176" y="2657118"/>
            <a:ext cx="6433184" cy="3938587"/>
          </a:xfrm>
        </p:spPr>
        <p:txBody>
          <a:bodyPr vert="horz" lIns="91440" tIns="45720" rIns="91440" bIns="45720" rtlCol="0" anchor="ctr">
            <a:normAutofit fontScale="92500" lnSpcReduction="10000"/>
          </a:bodyPr>
          <a:lstStyle/>
          <a:p>
            <a:pPr marL="0" indent="0">
              <a:buNone/>
            </a:pPr>
            <a:r>
              <a:rPr lang="en-US" sz="2200" b="1" dirty="0"/>
              <a:t>Tax Credit </a:t>
            </a:r>
            <a:r>
              <a:rPr lang="en-US" sz="2200" dirty="0"/>
              <a:t>– </a:t>
            </a:r>
          </a:p>
          <a:p>
            <a:pPr marL="0" indent="0">
              <a:buNone/>
            </a:pPr>
            <a:r>
              <a:rPr lang="en-US" sz="2200" dirty="0"/>
              <a:t>Extracurricular activity fees (ECA/Pay to Play) and  donation monies go into the tax credit account.  </a:t>
            </a:r>
          </a:p>
          <a:p>
            <a:pPr marL="0" indent="0">
              <a:buNone/>
            </a:pPr>
            <a:endParaRPr lang="en-US" sz="1000" dirty="0"/>
          </a:p>
          <a:p>
            <a:pPr marL="0" indent="0">
              <a:buNone/>
            </a:pPr>
            <a:r>
              <a:rPr lang="en-US" sz="2200" b="1" dirty="0"/>
              <a:t>Auxiliary</a:t>
            </a:r>
            <a:r>
              <a:rPr lang="en-US" sz="2200" dirty="0"/>
              <a:t> – </a:t>
            </a:r>
          </a:p>
          <a:p>
            <a:pPr marL="0" indent="0">
              <a:buNone/>
            </a:pPr>
            <a:r>
              <a:rPr lang="en-US" sz="2200" dirty="0"/>
              <a:t>All class course fees, testing fees, and fees assessed and collected for field trips, revenue collected for admission to plays, dances, athletic events, etc. are deposited into the auxiliary account. </a:t>
            </a:r>
          </a:p>
          <a:p>
            <a:pPr marL="0" indent="0">
              <a:buNone/>
            </a:pPr>
            <a:endParaRPr lang="en-US" sz="1000" dirty="0"/>
          </a:p>
          <a:p>
            <a:pPr marL="0" indent="0">
              <a:buNone/>
            </a:pPr>
            <a:r>
              <a:rPr lang="en-US" sz="2200" b="1" dirty="0"/>
              <a:t>Student Activities </a:t>
            </a:r>
            <a:r>
              <a:rPr lang="en-US" sz="2200" dirty="0"/>
              <a:t>– </a:t>
            </a:r>
          </a:p>
          <a:p>
            <a:pPr marL="0" indent="0">
              <a:buNone/>
            </a:pPr>
            <a:r>
              <a:rPr lang="en-US" sz="2200" dirty="0"/>
              <a:t>Club fundraiser revenue and any booster donations (ex: to assist with a travel expense) go into Student Activities.</a:t>
            </a:r>
          </a:p>
          <a:p>
            <a:pPr marL="0" indent="0">
              <a:buNone/>
            </a:pPr>
            <a:endParaRPr lang="en-US" sz="1000" dirty="0"/>
          </a:p>
          <a:p>
            <a:pPr marL="0" indent="0">
              <a:buNone/>
            </a:pPr>
            <a:endParaRPr lang="en-US" sz="2200" dirty="0"/>
          </a:p>
        </p:txBody>
      </p:sp>
      <p:sp>
        <p:nvSpPr>
          <p:cNvPr id="13" name="TextBox 12">
            <a:extLst>
              <a:ext uri="{FF2B5EF4-FFF2-40B4-BE49-F238E27FC236}">
                <a16:creationId xmlns:a16="http://schemas.microsoft.com/office/drawing/2014/main" id="{E88015B4-2FFD-22AB-D90D-F88F6540C2EE}"/>
              </a:ext>
            </a:extLst>
          </p:cNvPr>
          <p:cNvSpPr txBox="1"/>
          <p:nvPr/>
        </p:nvSpPr>
        <p:spPr>
          <a:xfrm>
            <a:off x="1240848" y="2229829"/>
            <a:ext cx="3587525" cy="1384995"/>
          </a:xfrm>
          <a:prstGeom prst="rect">
            <a:avLst/>
          </a:prstGeom>
          <a:noFill/>
        </p:spPr>
        <p:txBody>
          <a:bodyPr wrap="square" rtlCol="0">
            <a:spAutoFit/>
          </a:bodyPr>
          <a:lstStyle/>
          <a:p>
            <a:r>
              <a:rPr lang="en-US" sz="2800" b="1" dirty="0"/>
              <a:t>3 Types of accounts:</a:t>
            </a:r>
          </a:p>
          <a:p>
            <a:r>
              <a:rPr lang="en-US" sz="2800" b="1" dirty="0"/>
              <a:t>Tax Credit, Auxiliary, </a:t>
            </a:r>
          </a:p>
          <a:p>
            <a:r>
              <a:rPr lang="en-US" sz="2800" b="1" dirty="0"/>
              <a:t>and Student Activities</a:t>
            </a:r>
          </a:p>
        </p:txBody>
      </p:sp>
      <p:sp>
        <p:nvSpPr>
          <p:cNvPr id="3" name="TextBox 2">
            <a:extLst>
              <a:ext uri="{FF2B5EF4-FFF2-40B4-BE49-F238E27FC236}">
                <a16:creationId xmlns:a16="http://schemas.microsoft.com/office/drawing/2014/main" id="{9395DFDA-D599-0D15-F6B1-A72FED617C19}"/>
              </a:ext>
            </a:extLst>
          </p:cNvPr>
          <p:cNvSpPr txBox="1"/>
          <p:nvPr/>
        </p:nvSpPr>
        <p:spPr>
          <a:xfrm>
            <a:off x="8088085" y="642357"/>
            <a:ext cx="3265715" cy="1200329"/>
          </a:xfrm>
          <a:prstGeom prst="rect">
            <a:avLst/>
          </a:prstGeom>
          <a:noFill/>
        </p:spPr>
        <p:txBody>
          <a:bodyPr wrap="square" rtlCol="0">
            <a:spAutoFit/>
          </a:bodyPr>
          <a:lstStyle/>
          <a:p>
            <a:pPr algn="ctr"/>
            <a:r>
              <a:rPr lang="en-US" dirty="0">
                <a:solidFill>
                  <a:schemeClr val="bg1"/>
                </a:solidFill>
              </a:rPr>
              <a:t>Have questions or need help with BANKING?</a:t>
            </a:r>
          </a:p>
          <a:p>
            <a:pPr algn="ctr"/>
            <a:r>
              <a:rPr lang="en-US" dirty="0">
                <a:solidFill>
                  <a:schemeClr val="bg1"/>
                </a:solidFill>
              </a:rPr>
              <a:t>Veda Gooslin  480-224-2262</a:t>
            </a:r>
          </a:p>
          <a:p>
            <a:pPr algn="ctr"/>
            <a:r>
              <a:rPr lang="en-US" dirty="0">
                <a:solidFill>
                  <a:schemeClr val="bg1"/>
                </a:solidFill>
              </a:rPr>
              <a:t>Gooslin.Elveda@cusd80.com</a:t>
            </a:r>
          </a:p>
        </p:txBody>
      </p:sp>
    </p:spTree>
    <p:extLst>
      <p:ext uri="{BB962C8B-B14F-4D97-AF65-F5344CB8AC3E}">
        <p14:creationId xmlns:p14="http://schemas.microsoft.com/office/powerpoint/2010/main" val="57604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A48626B-0AC7-EBF0-1A85-32ACE07FF2F9}"/>
              </a:ext>
            </a:extLst>
          </p:cNvPr>
          <p:cNvGrpSpPr/>
          <p:nvPr/>
        </p:nvGrpSpPr>
        <p:grpSpPr>
          <a:xfrm>
            <a:off x="4722875" y="20284"/>
            <a:ext cx="7469125" cy="6765997"/>
            <a:chOff x="5512308" y="252923"/>
            <a:chExt cx="7469125" cy="5096602"/>
          </a:xfrm>
        </p:grpSpPr>
        <p:sp>
          <p:nvSpPr>
            <p:cNvPr id="19" name="Freeform: Shape 18">
              <a:extLst>
                <a:ext uri="{FF2B5EF4-FFF2-40B4-BE49-F238E27FC236}">
                  <a16:creationId xmlns:a16="http://schemas.microsoft.com/office/drawing/2014/main" id="{2C11CF8F-BA2B-730E-74D4-F1154F811CB9}"/>
                </a:ext>
              </a:extLst>
            </p:cNvPr>
            <p:cNvSpPr/>
            <p:nvPr/>
          </p:nvSpPr>
          <p:spPr>
            <a:xfrm>
              <a:off x="5520854" y="252923"/>
              <a:ext cx="5964537" cy="1708749"/>
            </a:xfrm>
            <a:custGeom>
              <a:avLst/>
              <a:gdLst>
                <a:gd name="connsiteX0" fmla="*/ 0 w 6263640"/>
                <a:gd name="connsiteY0" fmla="*/ 293572 h 1761398"/>
                <a:gd name="connsiteX1" fmla="*/ 293572 w 6263640"/>
                <a:gd name="connsiteY1" fmla="*/ 0 h 1761398"/>
                <a:gd name="connsiteX2" fmla="*/ 5970068 w 6263640"/>
                <a:gd name="connsiteY2" fmla="*/ 0 h 1761398"/>
                <a:gd name="connsiteX3" fmla="*/ 6263640 w 6263640"/>
                <a:gd name="connsiteY3" fmla="*/ 293572 h 1761398"/>
                <a:gd name="connsiteX4" fmla="*/ 6263640 w 6263640"/>
                <a:gd name="connsiteY4" fmla="*/ 1467826 h 1761398"/>
                <a:gd name="connsiteX5" fmla="*/ 5970068 w 6263640"/>
                <a:gd name="connsiteY5" fmla="*/ 1761398 h 1761398"/>
                <a:gd name="connsiteX6" fmla="*/ 293572 w 6263640"/>
                <a:gd name="connsiteY6" fmla="*/ 1761398 h 1761398"/>
                <a:gd name="connsiteX7" fmla="*/ 0 w 6263640"/>
                <a:gd name="connsiteY7" fmla="*/ 1467826 h 1761398"/>
                <a:gd name="connsiteX8" fmla="*/ 0 w 6263640"/>
                <a:gd name="connsiteY8" fmla="*/ 293572 h 17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761398">
                  <a:moveTo>
                    <a:pt x="0" y="293572"/>
                  </a:moveTo>
                  <a:cubicBezTo>
                    <a:pt x="0" y="131437"/>
                    <a:pt x="131437" y="0"/>
                    <a:pt x="293572" y="0"/>
                  </a:cubicBezTo>
                  <a:lnTo>
                    <a:pt x="5970068" y="0"/>
                  </a:lnTo>
                  <a:cubicBezTo>
                    <a:pt x="6132203" y="0"/>
                    <a:pt x="6263640" y="131437"/>
                    <a:pt x="6263640" y="293572"/>
                  </a:cubicBezTo>
                  <a:lnTo>
                    <a:pt x="6263640" y="1467826"/>
                  </a:lnTo>
                  <a:cubicBezTo>
                    <a:pt x="6263640" y="1629961"/>
                    <a:pt x="6132203" y="1761398"/>
                    <a:pt x="5970068" y="1761398"/>
                  </a:cubicBezTo>
                  <a:lnTo>
                    <a:pt x="293572" y="1761398"/>
                  </a:lnTo>
                  <a:cubicBezTo>
                    <a:pt x="131437" y="1761398"/>
                    <a:pt x="0" y="1629961"/>
                    <a:pt x="0" y="1467826"/>
                  </a:cubicBezTo>
                  <a:lnTo>
                    <a:pt x="0" y="293572"/>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81234" tIns="181234" rIns="181234" bIns="181234" numCol="1" spcCol="1270" anchor="ctr" anchorCtr="0">
              <a:noAutofit/>
            </a:bodyPr>
            <a:lstStyle/>
            <a:p>
              <a:pPr marL="0" lvl="0" indent="0" algn="ctr" defTabSz="1111250">
                <a:lnSpc>
                  <a:spcPct val="90000"/>
                </a:lnSpc>
                <a:spcBef>
                  <a:spcPct val="0"/>
                </a:spcBef>
                <a:spcAft>
                  <a:spcPct val="35000"/>
                </a:spcAft>
                <a:buNone/>
              </a:pPr>
              <a:endParaRPr lang="en-US" sz="2400" kern="1200" dirty="0"/>
            </a:p>
          </p:txBody>
        </p:sp>
        <p:sp>
          <p:nvSpPr>
            <p:cNvPr id="20" name="Freeform: Shape 19">
              <a:extLst>
                <a:ext uri="{FF2B5EF4-FFF2-40B4-BE49-F238E27FC236}">
                  <a16:creationId xmlns:a16="http://schemas.microsoft.com/office/drawing/2014/main" id="{34B34327-7AC7-ED73-59C0-1E153654277E}"/>
                </a:ext>
              </a:extLst>
            </p:cNvPr>
            <p:cNvSpPr/>
            <p:nvPr/>
          </p:nvSpPr>
          <p:spPr>
            <a:xfrm>
              <a:off x="5512308" y="3588127"/>
              <a:ext cx="6263640" cy="1761398"/>
            </a:xfrm>
            <a:custGeom>
              <a:avLst/>
              <a:gdLst>
                <a:gd name="connsiteX0" fmla="*/ 0 w 6263640"/>
                <a:gd name="connsiteY0" fmla="*/ 293572 h 1761398"/>
                <a:gd name="connsiteX1" fmla="*/ 293572 w 6263640"/>
                <a:gd name="connsiteY1" fmla="*/ 0 h 1761398"/>
                <a:gd name="connsiteX2" fmla="*/ 5970068 w 6263640"/>
                <a:gd name="connsiteY2" fmla="*/ 0 h 1761398"/>
                <a:gd name="connsiteX3" fmla="*/ 6263640 w 6263640"/>
                <a:gd name="connsiteY3" fmla="*/ 293572 h 1761398"/>
                <a:gd name="connsiteX4" fmla="*/ 6263640 w 6263640"/>
                <a:gd name="connsiteY4" fmla="*/ 1467826 h 1761398"/>
                <a:gd name="connsiteX5" fmla="*/ 5970068 w 6263640"/>
                <a:gd name="connsiteY5" fmla="*/ 1761398 h 1761398"/>
                <a:gd name="connsiteX6" fmla="*/ 293572 w 6263640"/>
                <a:gd name="connsiteY6" fmla="*/ 1761398 h 1761398"/>
                <a:gd name="connsiteX7" fmla="*/ 0 w 6263640"/>
                <a:gd name="connsiteY7" fmla="*/ 1467826 h 1761398"/>
                <a:gd name="connsiteX8" fmla="*/ 0 w 6263640"/>
                <a:gd name="connsiteY8" fmla="*/ 293572 h 17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761398">
                  <a:moveTo>
                    <a:pt x="0" y="293572"/>
                  </a:moveTo>
                  <a:cubicBezTo>
                    <a:pt x="0" y="131437"/>
                    <a:pt x="131437" y="0"/>
                    <a:pt x="293572" y="0"/>
                  </a:cubicBezTo>
                  <a:lnTo>
                    <a:pt x="5970068" y="0"/>
                  </a:lnTo>
                  <a:cubicBezTo>
                    <a:pt x="6132203" y="0"/>
                    <a:pt x="6263640" y="131437"/>
                    <a:pt x="6263640" y="293572"/>
                  </a:cubicBezTo>
                  <a:lnTo>
                    <a:pt x="6263640" y="1467826"/>
                  </a:lnTo>
                  <a:cubicBezTo>
                    <a:pt x="6263640" y="1629961"/>
                    <a:pt x="6132203" y="1761398"/>
                    <a:pt x="5970068" y="1761398"/>
                  </a:cubicBezTo>
                  <a:lnTo>
                    <a:pt x="293572" y="1761398"/>
                  </a:lnTo>
                  <a:cubicBezTo>
                    <a:pt x="131437" y="1761398"/>
                    <a:pt x="0" y="1629961"/>
                    <a:pt x="0" y="1467826"/>
                  </a:cubicBezTo>
                  <a:lnTo>
                    <a:pt x="0" y="293572"/>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81234" tIns="181234" rIns="181234" bIns="181234"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
          <p:nvSpPr>
            <p:cNvPr id="21" name="Freeform: Shape 20">
              <a:extLst>
                <a:ext uri="{FF2B5EF4-FFF2-40B4-BE49-F238E27FC236}">
                  <a16:creationId xmlns:a16="http://schemas.microsoft.com/office/drawing/2014/main" id="{3C5B357C-13D7-C115-0457-9083BA6E5D98}"/>
                </a:ext>
              </a:extLst>
            </p:cNvPr>
            <p:cNvSpPr/>
            <p:nvPr/>
          </p:nvSpPr>
          <p:spPr>
            <a:xfrm>
              <a:off x="7016896" y="1963162"/>
              <a:ext cx="5964537" cy="1623933"/>
            </a:xfrm>
            <a:custGeom>
              <a:avLst/>
              <a:gdLst>
                <a:gd name="connsiteX0" fmla="*/ 0 w 6263640"/>
                <a:gd name="connsiteY0" fmla="*/ 293572 h 1761398"/>
                <a:gd name="connsiteX1" fmla="*/ 293572 w 6263640"/>
                <a:gd name="connsiteY1" fmla="*/ 0 h 1761398"/>
                <a:gd name="connsiteX2" fmla="*/ 5970068 w 6263640"/>
                <a:gd name="connsiteY2" fmla="*/ 0 h 1761398"/>
                <a:gd name="connsiteX3" fmla="*/ 6263640 w 6263640"/>
                <a:gd name="connsiteY3" fmla="*/ 293572 h 1761398"/>
                <a:gd name="connsiteX4" fmla="*/ 6263640 w 6263640"/>
                <a:gd name="connsiteY4" fmla="*/ 1467826 h 1761398"/>
                <a:gd name="connsiteX5" fmla="*/ 5970068 w 6263640"/>
                <a:gd name="connsiteY5" fmla="*/ 1761398 h 1761398"/>
                <a:gd name="connsiteX6" fmla="*/ 293572 w 6263640"/>
                <a:gd name="connsiteY6" fmla="*/ 1761398 h 1761398"/>
                <a:gd name="connsiteX7" fmla="*/ 0 w 6263640"/>
                <a:gd name="connsiteY7" fmla="*/ 1467826 h 1761398"/>
                <a:gd name="connsiteX8" fmla="*/ 0 w 6263640"/>
                <a:gd name="connsiteY8" fmla="*/ 293572 h 17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761398">
                  <a:moveTo>
                    <a:pt x="0" y="293572"/>
                  </a:moveTo>
                  <a:cubicBezTo>
                    <a:pt x="0" y="131437"/>
                    <a:pt x="131437" y="0"/>
                    <a:pt x="293572" y="0"/>
                  </a:cubicBezTo>
                  <a:lnTo>
                    <a:pt x="5970068" y="0"/>
                  </a:lnTo>
                  <a:cubicBezTo>
                    <a:pt x="6132203" y="0"/>
                    <a:pt x="6263640" y="131437"/>
                    <a:pt x="6263640" y="293572"/>
                  </a:cubicBezTo>
                  <a:lnTo>
                    <a:pt x="6263640" y="1467826"/>
                  </a:lnTo>
                  <a:cubicBezTo>
                    <a:pt x="6263640" y="1629961"/>
                    <a:pt x="6132203" y="1761398"/>
                    <a:pt x="5970068" y="1761398"/>
                  </a:cubicBezTo>
                  <a:lnTo>
                    <a:pt x="293572" y="1761398"/>
                  </a:lnTo>
                  <a:cubicBezTo>
                    <a:pt x="131437" y="1761398"/>
                    <a:pt x="0" y="1629961"/>
                    <a:pt x="0" y="1467826"/>
                  </a:cubicBezTo>
                  <a:lnTo>
                    <a:pt x="0" y="293572"/>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81234" tIns="181234" rIns="181234" bIns="181234" numCol="1" spcCol="1270" anchor="ctr" anchorCtr="0">
              <a:noAutofit/>
            </a:bodyPr>
            <a:lstStyle/>
            <a:p>
              <a:pPr marL="0" lvl="0" indent="0" algn="ctr" defTabSz="1111250">
                <a:lnSpc>
                  <a:spcPct val="90000"/>
                </a:lnSpc>
                <a:spcBef>
                  <a:spcPct val="0"/>
                </a:spcBef>
                <a:spcAft>
                  <a:spcPct val="35000"/>
                </a:spcAft>
                <a:buNone/>
              </a:pPr>
              <a:endParaRPr lang="en-US" sz="2400" kern="1200" dirty="0"/>
            </a:p>
          </p:txBody>
        </p:sp>
      </p:gr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BBFE27-F98E-1337-0FFF-350BD50B2A22}"/>
              </a:ext>
            </a:extLst>
          </p:cNvPr>
          <p:cNvSpPr>
            <a:spLocks noGrp="1"/>
          </p:cNvSpPr>
          <p:nvPr>
            <p:ph type="title"/>
          </p:nvPr>
        </p:nvSpPr>
        <p:spPr>
          <a:xfrm>
            <a:off x="804672" y="640080"/>
            <a:ext cx="3282696" cy="5257800"/>
          </a:xfrm>
        </p:spPr>
        <p:txBody>
          <a:bodyPr vert="horz" lIns="91440" tIns="45720" rIns="91440" bIns="45720" rtlCol="0" anchor="ctr">
            <a:normAutofit/>
          </a:bodyPr>
          <a:lstStyle/>
          <a:p>
            <a:pPr algn="ctr"/>
            <a:r>
              <a:rPr lang="en-US" b="1" kern="1200" dirty="0">
                <a:solidFill>
                  <a:schemeClr val="bg1"/>
                </a:solidFill>
                <a:latin typeface="+mj-lt"/>
                <a:ea typeface="+mj-ea"/>
                <a:cs typeface="+mj-cs"/>
              </a:rPr>
              <a:t>Bookstore and Banking for Trips</a:t>
            </a:r>
            <a:br>
              <a:rPr lang="en-US" b="1" kern="1200" dirty="0">
                <a:solidFill>
                  <a:schemeClr val="bg1"/>
                </a:solidFill>
                <a:latin typeface="+mj-lt"/>
                <a:ea typeface="+mj-ea"/>
                <a:cs typeface="+mj-cs"/>
              </a:rPr>
            </a:br>
            <a:br>
              <a:rPr lang="en-US" b="1" kern="1200" dirty="0">
                <a:solidFill>
                  <a:schemeClr val="bg1"/>
                </a:solidFill>
                <a:latin typeface="+mj-lt"/>
                <a:ea typeface="+mj-ea"/>
                <a:cs typeface="+mj-cs"/>
              </a:rPr>
            </a:br>
            <a:br>
              <a:rPr lang="en-US" b="1" kern="1200" dirty="0">
                <a:solidFill>
                  <a:schemeClr val="bg1"/>
                </a:solidFill>
                <a:latin typeface="+mj-lt"/>
                <a:ea typeface="+mj-ea"/>
                <a:cs typeface="+mj-cs"/>
              </a:rPr>
            </a:br>
            <a:endParaRPr lang="en-US" b="1" kern="1200" dirty="0">
              <a:solidFill>
                <a:schemeClr val="bg1"/>
              </a:solidFill>
              <a:latin typeface="+mj-lt"/>
              <a:ea typeface="+mj-ea"/>
              <a:cs typeface="+mj-cs"/>
            </a:endParaRPr>
          </a:p>
        </p:txBody>
      </p:sp>
      <p:pic>
        <p:nvPicPr>
          <p:cNvPr id="6" name="Graphic 5" descr="Safe outline">
            <a:extLst>
              <a:ext uri="{FF2B5EF4-FFF2-40B4-BE49-F238E27FC236}">
                <a16:creationId xmlns:a16="http://schemas.microsoft.com/office/drawing/2014/main" id="{E2D90071-BBFC-4B5B-4956-50D68754B5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0179" y="3428999"/>
            <a:ext cx="1920667" cy="1920667"/>
          </a:xfrm>
          <a:prstGeom prst="rect">
            <a:avLst/>
          </a:prstGeom>
        </p:spPr>
      </p:pic>
      <p:sp>
        <p:nvSpPr>
          <p:cNvPr id="7" name="TextBox 6">
            <a:extLst>
              <a:ext uri="{FF2B5EF4-FFF2-40B4-BE49-F238E27FC236}">
                <a16:creationId xmlns:a16="http://schemas.microsoft.com/office/drawing/2014/main" id="{5741B751-EBDF-4C46-F20E-C18A0CF87183}"/>
              </a:ext>
            </a:extLst>
          </p:cNvPr>
          <p:cNvSpPr txBox="1"/>
          <p:nvPr/>
        </p:nvSpPr>
        <p:spPr>
          <a:xfrm>
            <a:off x="4974445" y="610948"/>
            <a:ext cx="5606041" cy="1200329"/>
          </a:xfrm>
          <a:prstGeom prst="rect">
            <a:avLst/>
          </a:prstGeom>
          <a:noFill/>
        </p:spPr>
        <p:txBody>
          <a:bodyPr wrap="square" rtlCol="0">
            <a:spAutoFit/>
          </a:bodyPr>
          <a:lstStyle/>
          <a:p>
            <a:r>
              <a:rPr lang="en-US" sz="1800" kern="1200" dirty="0">
                <a:effectLst/>
                <a:latin typeface="Calibri" panose="020F0502020204030204" pitchFamily="34" charset="0"/>
                <a:ea typeface="Times New Roman" panose="02020603050405020304" pitchFamily="18" charset="0"/>
                <a:cs typeface="Times New Roman" panose="02020603050405020304" pitchFamily="18" charset="0"/>
              </a:rPr>
              <a:t>Tax </a:t>
            </a:r>
            <a:r>
              <a:rPr lang="en-US" dirty="0">
                <a:latin typeface="Calibri" panose="020F0502020204030204" pitchFamily="34" charset="0"/>
                <a:ea typeface="Times New Roman" panose="02020603050405020304" pitchFamily="18" charset="0"/>
                <a:cs typeface="Times New Roman" panose="02020603050405020304" pitchFamily="18" charset="0"/>
              </a:rPr>
              <a:t>credit, auxiliary and student activity funds can be used to </a:t>
            </a:r>
            <a:r>
              <a:rPr lang="en-US" sz="1800" kern="1200" dirty="0">
                <a:effectLst/>
                <a:latin typeface="Calibri" panose="020F0502020204030204" pitchFamily="34" charset="0"/>
                <a:ea typeface="Times New Roman" panose="02020603050405020304" pitchFamily="18" charset="0"/>
                <a:cs typeface="Times New Roman" panose="02020603050405020304" pitchFamily="18" charset="0"/>
              </a:rPr>
              <a:t> pay for travel agent fees, hotel rooms and airfare for students, coaches and chaperones.  Everyone should be traveling together.</a:t>
            </a:r>
          </a:p>
        </p:txBody>
      </p:sp>
      <p:sp>
        <p:nvSpPr>
          <p:cNvPr id="8" name="TextBox 7">
            <a:extLst>
              <a:ext uri="{FF2B5EF4-FFF2-40B4-BE49-F238E27FC236}">
                <a16:creationId xmlns:a16="http://schemas.microsoft.com/office/drawing/2014/main" id="{24603074-7694-D842-AFE4-C9E155AA9846}"/>
              </a:ext>
            </a:extLst>
          </p:cNvPr>
          <p:cNvSpPr txBox="1"/>
          <p:nvPr/>
        </p:nvSpPr>
        <p:spPr>
          <a:xfrm>
            <a:off x="6492168" y="2697092"/>
            <a:ext cx="5435125" cy="1338828"/>
          </a:xfrm>
          <a:prstGeom prst="rect">
            <a:avLst/>
          </a:prstGeom>
          <a:noFill/>
        </p:spPr>
        <p:txBody>
          <a:bodyPr wrap="square" rtlCol="0">
            <a:spAutoFit/>
          </a:bodyPr>
          <a:lstStyle/>
          <a:p>
            <a:pPr marL="0" marR="0">
              <a:lnSpc>
                <a:spcPct val="90000"/>
              </a:lnSpc>
              <a:spcBef>
                <a:spcPts val="1000"/>
              </a:spcBef>
              <a:spcAft>
                <a:spcPts val="0"/>
              </a:spcAft>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 travel requests for PO’s must have a requisition form,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quote, and approved professional leave forms (from the travel packet).  If using student activities money, approved minutes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reflecting the motion passed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must also be submitted.  </a:t>
            </a:r>
          </a:p>
        </p:txBody>
      </p:sp>
      <p:sp>
        <p:nvSpPr>
          <p:cNvPr id="10" name="TextBox 9">
            <a:extLst>
              <a:ext uri="{FF2B5EF4-FFF2-40B4-BE49-F238E27FC236}">
                <a16:creationId xmlns:a16="http://schemas.microsoft.com/office/drawing/2014/main" id="{E7389300-1B4A-589B-C495-254BDC598405}"/>
              </a:ext>
            </a:extLst>
          </p:cNvPr>
          <p:cNvSpPr txBox="1"/>
          <p:nvPr/>
        </p:nvSpPr>
        <p:spPr>
          <a:xfrm>
            <a:off x="5055128" y="5072343"/>
            <a:ext cx="5846535" cy="1089529"/>
          </a:xfrm>
          <a:prstGeom prst="rect">
            <a:avLst/>
          </a:prstGeom>
          <a:noFill/>
        </p:spPr>
        <p:txBody>
          <a:bodyPr wrap="square" rtlCol="0">
            <a:spAutoFit/>
          </a:bodyPr>
          <a:lstStyle/>
          <a:p>
            <a:pPr marL="0" marR="0">
              <a:lnSpc>
                <a:spcPct val="90000"/>
              </a:lnSpc>
              <a:spcBef>
                <a:spcPts val="1000"/>
              </a:spcBef>
              <a:spcAft>
                <a:spcPts val="0"/>
              </a:spcAft>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your boosters are going to be donating any monies toward a trip it is recommended that you wait until this is done before requesting a Purchase order.  Please bring your donation check to Veda in the bookstore.</a:t>
            </a:r>
          </a:p>
        </p:txBody>
      </p:sp>
    </p:spTree>
    <p:extLst>
      <p:ext uri="{BB962C8B-B14F-4D97-AF65-F5344CB8AC3E}">
        <p14:creationId xmlns:p14="http://schemas.microsoft.com/office/powerpoint/2010/main" val="319665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2ACB2-74ED-34F6-4499-D04CAB5E329A}"/>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b="1" dirty="0">
                <a:solidFill>
                  <a:schemeClr val="bg1"/>
                </a:solidFill>
              </a:rPr>
              <a:t>FUNDRAISING</a:t>
            </a:r>
          </a:p>
        </p:txBody>
      </p:sp>
      <p:pic>
        <p:nvPicPr>
          <p:cNvPr id="17" name="Content Placeholder 16" descr="Stacks of gold coins">
            <a:extLst>
              <a:ext uri="{FF2B5EF4-FFF2-40B4-BE49-F238E27FC236}">
                <a16:creationId xmlns:a16="http://schemas.microsoft.com/office/drawing/2014/main" id="{D01F159F-2502-CA90-9FA3-D255DD9471AD}"/>
              </a:ext>
            </a:extLst>
          </p:cNvPr>
          <p:cNvPicPr>
            <a:picLocks noChangeAspect="1"/>
          </p:cNvPicPr>
          <p:nvPr/>
        </p:nvPicPr>
        <p:blipFill rotWithShape="1">
          <a:blip r:embed="rId2">
            <a:extLst>
              <a:ext uri="{28A0092B-C50C-407E-A947-70E740481C1C}">
                <a14:useLocalDpi xmlns:a14="http://schemas.microsoft.com/office/drawing/2010/main" val="0"/>
              </a:ext>
            </a:extLst>
          </a:blip>
          <a:srcRect t="12071" r="3" b="3"/>
          <a:stretch/>
        </p:blipFill>
        <p:spPr>
          <a:xfrm>
            <a:off x="0" y="4121796"/>
            <a:ext cx="4069913" cy="2388733"/>
          </a:xfrm>
          <a:prstGeom prst="rect">
            <a:avLst/>
          </a:prstGeom>
        </p:spPr>
      </p:pic>
      <p:graphicFrame>
        <p:nvGraphicFramePr>
          <p:cNvPr id="28" name="Content Placeholder 20">
            <a:extLst>
              <a:ext uri="{FF2B5EF4-FFF2-40B4-BE49-F238E27FC236}">
                <a16:creationId xmlns:a16="http://schemas.microsoft.com/office/drawing/2014/main" id="{E37A9020-8EFC-3615-3E01-38034B1CD75B}"/>
              </a:ext>
            </a:extLst>
          </p:cNvPr>
          <p:cNvGraphicFramePr>
            <a:graphicFrameLocks noGrp="1"/>
          </p:cNvGraphicFramePr>
          <p:nvPr>
            <p:ph sz="quarter" idx="4"/>
            <p:extLst>
              <p:ext uri="{D42A27DB-BD31-4B8C-83A1-F6EECF244321}">
                <p14:modId xmlns:p14="http://schemas.microsoft.com/office/powerpoint/2010/main" val="4267789001"/>
              </p:ext>
            </p:extLst>
          </p:nvPr>
        </p:nvGraphicFramePr>
        <p:xfrm>
          <a:off x="4307080" y="1689271"/>
          <a:ext cx="7093915" cy="3267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80F4C1CF-D520-504B-073E-79730D0B36B5}"/>
              </a:ext>
            </a:extLst>
          </p:cNvPr>
          <p:cNvSpPr txBox="1"/>
          <p:nvPr/>
        </p:nvSpPr>
        <p:spPr>
          <a:xfrm>
            <a:off x="8088085" y="642357"/>
            <a:ext cx="3265715" cy="1200329"/>
          </a:xfrm>
          <a:prstGeom prst="rect">
            <a:avLst/>
          </a:prstGeom>
          <a:noFill/>
        </p:spPr>
        <p:txBody>
          <a:bodyPr wrap="square" rtlCol="0">
            <a:spAutoFit/>
          </a:bodyPr>
          <a:lstStyle/>
          <a:p>
            <a:pPr algn="ctr"/>
            <a:r>
              <a:rPr lang="en-US" dirty="0">
                <a:solidFill>
                  <a:schemeClr val="bg1"/>
                </a:solidFill>
              </a:rPr>
              <a:t>Have questions or need help with FUNDRAISING?</a:t>
            </a:r>
          </a:p>
          <a:p>
            <a:pPr algn="ctr"/>
            <a:r>
              <a:rPr lang="en-US" dirty="0">
                <a:solidFill>
                  <a:schemeClr val="bg1"/>
                </a:solidFill>
              </a:rPr>
              <a:t>Chris Taylor  480-224-2129</a:t>
            </a:r>
          </a:p>
          <a:p>
            <a:pPr algn="ctr"/>
            <a:r>
              <a:rPr lang="en-US" dirty="0">
                <a:solidFill>
                  <a:schemeClr val="bg1"/>
                </a:solidFill>
              </a:rPr>
              <a:t>Taylor.Christine@cusd80.com</a:t>
            </a:r>
          </a:p>
        </p:txBody>
      </p:sp>
      <p:sp>
        <p:nvSpPr>
          <p:cNvPr id="4" name="TextBox 3">
            <a:extLst>
              <a:ext uri="{FF2B5EF4-FFF2-40B4-BE49-F238E27FC236}">
                <a16:creationId xmlns:a16="http://schemas.microsoft.com/office/drawing/2014/main" id="{A136ECF4-AB70-965D-4023-8EC61E82138C}"/>
              </a:ext>
            </a:extLst>
          </p:cNvPr>
          <p:cNvSpPr txBox="1"/>
          <p:nvPr/>
        </p:nvSpPr>
        <p:spPr>
          <a:xfrm>
            <a:off x="341832" y="2518261"/>
            <a:ext cx="3623416" cy="1631216"/>
          </a:xfrm>
          <a:prstGeom prst="rect">
            <a:avLst/>
          </a:prstGeom>
          <a:noFill/>
        </p:spPr>
        <p:txBody>
          <a:bodyPr wrap="square" rtlCol="0">
            <a:spAutoFit/>
          </a:bodyPr>
          <a:lstStyle/>
          <a:p>
            <a:pPr algn="ctr"/>
            <a:r>
              <a:rPr lang="en-US" sz="2000" b="1" dirty="0"/>
              <a:t>ALL clubs, including sports, are REQUIRED to complete club paperwork AND attend the coach/club training at the beginning of each school year.  </a:t>
            </a:r>
          </a:p>
        </p:txBody>
      </p:sp>
    </p:spTree>
    <p:extLst>
      <p:ext uri="{BB962C8B-B14F-4D97-AF65-F5344CB8AC3E}">
        <p14:creationId xmlns:p14="http://schemas.microsoft.com/office/powerpoint/2010/main" val="125130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524DE20-F54E-E9D8-01A1-E2A08000452A}"/>
              </a:ext>
            </a:extLst>
          </p:cNvPr>
          <p:cNvSpPr txBox="1">
            <a:spLocks/>
          </p:cNvSpPr>
          <p:nvPr/>
        </p:nvSpPr>
        <p:spPr>
          <a:xfrm>
            <a:off x="8225928" y="1839817"/>
            <a:ext cx="3260992" cy="4349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26" name="TextBox 8">
            <a:extLst>
              <a:ext uri="{FF2B5EF4-FFF2-40B4-BE49-F238E27FC236}">
                <a16:creationId xmlns:a16="http://schemas.microsoft.com/office/drawing/2014/main" id="{06E27085-633E-C390-1BBE-FA0815748C11}"/>
              </a:ext>
            </a:extLst>
          </p:cNvPr>
          <p:cNvGraphicFramePr/>
          <p:nvPr>
            <p:extLst>
              <p:ext uri="{D42A27DB-BD31-4B8C-83A1-F6EECF244321}">
                <p14:modId xmlns:p14="http://schemas.microsoft.com/office/powerpoint/2010/main" val="3079801334"/>
              </p:ext>
            </p:extLst>
          </p:nvPr>
        </p:nvGraphicFramePr>
        <p:xfrm>
          <a:off x="617181" y="1818196"/>
          <a:ext cx="8294913" cy="4685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39DF579A-DE90-450F-6C42-D6FCAB00D8F3}"/>
              </a:ext>
            </a:extLst>
          </p:cNvPr>
          <p:cNvSpPr txBox="1"/>
          <p:nvPr/>
        </p:nvSpPr>
        <p:spPr>
          <a:xfrm>
            <a:off x="9124350" y="1839817"/>
            <a:ext cx="2341044" cy="1404626"/>
          </a:xfrm>
          <a:prstGeom prst="rect">
            <a:avLst/>
          </a:prstGeom>
          <a:solidFill>
            <a:schemeClr val="accent1">
              <a:lumMod val="20000"/>
              <a:lumOff val="80000"/>
            </a:schemeClr>
          </a:solidFill>
          <a:ln w="76200">
            <a:solidFill>
              <a:srgbClr val="4472C4"/>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6" name="TextBox 15">
            <a:extLst>
              <a:ext uri="{FF2B5EF4-FFF2-40B4-BE49-F238E27FC236}">
                <a16:creationId xmlns:a16="http://schemas.microsoft.com/office/drawing/2014/main" id="{1A6E590E-20FA-47AA-AA69-08697C1E1A76}"/>
              </a:ext>
            </a:extLst>
          </p:cNvPr>
          <p:cNvSpPr txBox="1"/>
          <p:nvPr/>
        </p:nvSpPr>
        <p:spPr>
          <a:xfrm>
            <a:off x="9145876" y="5098811"/>
            <a:ext cx="2341044" cy="1404626"/>
          </a:xfrm>
          <a:prstGeom prst="rect">
            <a:avLst/>
          </a:prstGeom>
          <a:solidFill>
            <a:schemeClr val="accent1">
              <a:lumMod val="20000"/>
              <a:lumOff val="80000"/>
            </a:schemeClr>
          </a:solidFill>
          <a:ln w="76200">
            <a:solidFill>
              <a:srgbClr val="4472C4"/>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7" name="TextBox 16">
            <a:extLst>
              <a:ext uri="{FF2B5EF4-FFF2-40B4-BE49-F238E27FC236}">
                <a16:creationId xmlns:a16="http://schemas.microsoft.com/office/drawing/2014/main" id="{BF138D38-2849-C1EE-6F0F-40AD373A0161}"/>
              </a:ext>
            </a:extLst>
          </p:cNvPr>
          <p:cNvSpPr txBox="1"/>
          <p:nvPr/>
        </p:nvSpPr>
        <p:spPr>
          <a:xfrm>
            <a:off x="9145876" y="3493019"/>
            <a:ext cx="2341044" cy="1404626"/>
          </a:xfrm>
          <a:prstGeom prst="rect">
            <a:avLst/>
          </a:prstGeom>
          <a:solidFill>
            <a:schemeClr val="accent1">
              <a:lumMod val="20000"/>
              <a:lumOff val="80000"/>
            </a:schemeClr>
          </a:solidFill>
          <a:ln w="76200">
            <a:solidFill>
              <a:srgbClr val="4472C4"/>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7" name="TextBox 6">
            <a:extLst>
              <a:ext uri="{FF2B5EF4-FFF2-40B4-BE49-F238E27FC236}">
                <a16:creationId xmlns:a16="http://schemas.microsoft.com/office/drawing/2014/main" id="{991EEA6E-6A3A-9D8A-8E63-C4C43D6B6981}"/>
              </a:ext>
            </a:extLst>
          </p:cNvPr>
          <p:cNvSpPr txBox="1"/>
          <p:nvPr/>
        </p:nvSpPr>
        <p:spPr>
          <a:xfrm>
            <a:off x="9178686" y="5146221"/>
            <a:ext cx="2319518" cy="1384995"/>
          </a:xfrm>
          <a:prstGeom prst="rect">
            <a:avLst/>
          </a:prstGeom>
          <a:noFill/>
        </p:spPr>
        <p:txBody>
          <a:bodyPr wrap="square" rtlCol="0">
            <a:spAutoFit/>
          </a:bodyPr>
          <a:lstStyle/>
          <a:p>
            <a:pPr algn="ctr"/>
            <a:r>
              <a:rPr lang="en-US" sz="1400" b="1" dirty="0">
                <a:solidFill>
                  <a:srgbClr val="FF0000"/>
                </a:solidFill>
              </a:rPr>
              <a:t>These trips require district approval, so please plan ahead!  It is recommended to turn in your paperwork at least 2 months before your trip departure.  </a:t>
            </a:r>
          </a:p>
        </p:txBody>
      </p:sp>
      <p:sp>
        <p:nvSpPr>
          <p:cNvPr id="6" name="TextBox 5">
            <a:extLst>
              <a:ext uri="{FF2B5EF4-FFF2-40B4-BE49-F238E27FC236}">
                <a16:creationId xmlns:a16="http://schemas.microsoft.com/office/drawing/2014/main" id="{DCF80D3E-6489-2299-D479-2E6411D2A94F}"/>
              </a:ext>
            </a:extLst>
          </p:cNvPr>
          <p:cNvSpPr txBox="1"/>
          <p:nvPr/>
        </p:nvSpPr>
        <p:spPr>
          <a:xfrm>
            <a:off x="9091540" y="1887227"/>
            <a:ext cx="2373854" cy="1354217"/>
          </a:xfrm>
          <a:prstGeom prst="rect">
            <a:avLst/>
          </a:prstGeom>
          <a:noFill/>
        </p:spPr>
        <p:txBody>
          <a:bodyPr wrap="square" rtlCol="0">
            <a:spAutoFit/>
          </a:bodyPr>
          <a:lstStyle/>
          <a:p>
            <a:pPr algn="ctr"/>
            <a:r>
              <a:rPr lang="en-US" sz="1700" b="1" dirty="0">
                <a:solidFill>
                  <a:srgbClr val="FF0000"/>
                </a:solidFill>
              </a:rPr>
              <a:t>These forms are all available on our website!</a:t>
            </a:r>
          </a:p>
          <a:p>
            <a:pPr algn="ctr"/>
            <a:r>
              <a:rPr lang="en-US" sz="1700" b="1" dirty="0">
                <a:solidFill>
                  <a:srgbClr val="FF0000"/>
                </a:solidFill>
                <a:hlinkClick r:id="rId7"/>
              </a:rPr>
              <a:t>www.Bashabears.com</a:t>
            </a:r>
            <a:endParaRPr lang="en-US" sz="1700" b="1" dirty="0">
              <a:solidFill>
                <a:srgbClr val="FF0000"/>
              </a:solidFill>
            </a:endParaRPr>
          </a:p>
          <a:p>
            <a:pPr algn="ctr"/>
            <a:r>
              <a:rPr lang="en-US" sz="1400" b="1" dirty="0">
                <a:solidFill>
                  <a:srgbClr val="FF0000"/>
                </a:solidFill>
              </a:rPr>
              <a:t>Departments, field trip forms</a:t>
            </a:r>
            <a:endParaRPr lang="en-US" sz="1400" dirty="0"/>
          </a:p>
        </p:txBody>
      </p:sp>
      <p:sp>
        <p:nvSpPr>
          <p:cNvPr id="18" name="TextBox 17">
            <a:extLst>
              <a:ext uri="{FF2B5EF4-FFF2-40B4-BE49-F238E27FC236}">
                <a16:creationId xmlns:a16="http://schemas.microsoft.com/office/drawing/2014/main" id="{74BB633E-EEB4-5AB5-F245-633496133EF0}"/>
              </a:ext>
            </a:extLst>
          </p:cNvPr>
          <p:cNvSpPr txBox="1"/>
          <p:nvPr/>
        </p:nvSpPr>
        <p:spPr>
          <a:xfrm>
            <a:off x="9124350" y="234025"/>
            <a:ext cx="2341044" cy="1404626"/>
          </a:xfrm>
          <a:prstGeom prst="rect">
            <a:avLst/>
          </a:prstGeom>
          <a:solidFill>
            <a:schemeClr val="accent1">
              <a:lumMod val="20000"/>
              <a:lumOff val="80000"/>
            </a:schemeClr>
          </a:solidFill>
          <a:ln w="76200">
            <a:solidFill>
              <a:srgbClr val="4472C4"/>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spcBef>
                <a:spcPts val="600"/>
              </a:spcBef>
            </a:pPr>
            <a:r>
              <a:rPr lang="en-US" sz="1600" b="1" dirty="0">
                <a:solidFill>
                  <a:srgbClr val="FF0000"/>
                </a:solidFill>
              </a:rPr>
              <a:t>Checklist located on the travel packet cover sheet. Incomplete packets will not be accepted.</a:t>
            </a:r>
            <a:endParaRPr lang="en-US" sz="1600" dirty="0"/>
          </a:p>
        </p:txBody>
      </p:sp>
      <p:sp>
        <p:nvSpPr>
          <p:cNvPr id="20" name="TextBox 19">
            <a:extLst>
              <a:ext uri="{FF2B5EF4-FFF2-40B4-BE49-F238E27FC236}">
                <a16:creationId xmlns:a16="http://schemas.microsoft.com/office/drawing/2014/main" id="{B6ABDF9F-0DD3-D740-A1D1-BB4ED6F2E5E8}"/>
              </a:ext>
            </a:extLst>
          </p:cNvPr>
          <p:cNvSpPr txBox="1"/>
          <p:nvPr/>
        </p:nvSpPr>
        <p:spPr>
          <a:xfrm>
            <a:off x="1017036" y="187371"/>
            <a:ext cx="7501813" cy="1451279"/>
          </a:xfrm>
          <a:prstGeom prst="rect">
            <a:avLst/>
          </a:prstGeom>
          <a:solidFill>
            <a:schemeClr val="accent1">
              <a:lumMod val="20000"/>
              <a:lumOff val="80000"/>
            </a:schemeClr>
          </a:solidFill>
          <a:ln w="76200">
            <a:solidFill>
              <a:srgbClr val="4472C4"/>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spcBef>
                <a:spcPts val="600"/>
              </a:spcBef>
            </a:pPr>
            <a:endParaRPr lang="en-US" b="1" dirty="0">
              <a:solidFill>
                <a:srgbClr val="FF0000"/>
              </a:solidFill>
            </a:endParaRPr>
          </a:p>
        </p:txBody>
      </p:sp>
      <p:sp>
        <p:nvSpPr>
          <p:cNvPr id="3" name="Text Placeholder 2">
            <a:extLst>
              <a:ext uri="{FF2B5EF4-FFF2-40B4-BE49-F238E27FC236}">
                <a16:creationId xmlns:a16="http://schemas.microsoft.com/office/drawing/2014/main" id="{F244FC0C-2F3F-A93D-E380-2ECEF2556BC2}"/>
              </a:ext>
            </a:extLst>
          </p:cNvPr>
          <p:cNvSpPr txBox="1">
            <a:spLocks/>
          </p:cNvSpPr>
          <p:nvPr/>
        </p:nvSpPr>
        <p:spPr>
          <a:xfrm>
            <a:off x="1017036" y="302159"/>
            <a:ext cx="7501813" cy="1268357"/>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Bef>
                <a:spcPts val="600"/>
              </a:spcBef>
            </a:pPr>
            <a:r>
              <a:rPr lang="en-US" sz="3500" dirty="0">
                <a:solidFill>
                  <a:srgbClr val="FF0000"/>
                </a:solidFill>
                <a:latin typeface="Cooper Black" panose="0208090404030B020404" pitchFamily="18" charset="0"/>
              </a:rPr>
              <a:t>In-State Travel</a:t>
            </a:r>
          </a:p>
          <a:p>
            <a:pPr algn="ctr">
              <a:spcBef>
                <a:spcPts val="600"/>
              </a:spcBef>
            </a:pPr>
            <a:r>
              <a:rPr lang="en-US" dirty="0">
                <a:solidFill>
                  <a:srgbClr val="FF0000"/>
                </a:solidFill>
              </a:rPr>
              <a:t>Overnight or over 60 miles away from Basha High</a:t>
            </a:r>
          </a:p>
          <a:p>
            <a:pPr algn="ctr">
              <a:spcBef>
                <a:spcPts val="600"/>
              </a:spcBef>
            </a:pPr>
            <a:r>
              <a:rPr lang="en-US" sz="1800" dirty="0"/>
              <a:t>Paperwork required for a complete packet.</a:t>
            </a:r>
          </a:p>
        </p:txBody>
      </p:sp>
      <p:sp>
        <p:nvSpPr>
          <p:cNvPr id="2" name="TextBox 1">
            <a:extLst>
              <a:ext uri="{FF2B5EF4-FFF2-40B4-BE49-F238E27FC236}">
                <a16:creationId xmlns:a16="http://schemas.microsoft.com/office/drawing/2014/main" id="{F3F62E3A-EEEF-971A-7A27-80746D22FE74}"/>
              </a:ext>
            </a:extLst>
          </p:cNvPr>
          <p:cNvSpPr txBox="1"/>
          <p:nvPr/>
        </p:nvSpPr>
        <p:spPr>
          <a:xfrm>
            <a:off x="9178685" y="3549001"/>
            <a:ext cx="2286709" cy="1292662"/>
          </a:xfrm>
          <a:prstGeom prst="rect">
            <a:avLst/>
          </a:prstGeom>
          <a:solidFill>
            <a:schemeClr val="accent1">
              <a:lumMod val="20000"/>
              <a:lumOff val="80000"/>
            </a:schemeClr>
          </a:solidFill>
        </p:spPr>
        <p:txBody>
          <a:bodyPr wrap="square" rtlCol="0">
            <a:spAutoFit/>
          </a:bodyPr>
          <a:lstStyle/>
          <a:p>
            <a:pPr algn="ctr"/>
            <a:r>
              <a:rPr lang="en-US" sz="1600" b="1" dirty="0">
                <a:solidFill>
                  <a:srgbClr val="FF0000"/>
                </a:solidFill>
              </a:rPr>
              <a:t>Call or email Sherri Torres for help with these items.</a:t>
            </a:r>
          </a:p>
          <a:p>
            <a:pPr algn="ctr"/>
            <a:r>
              <a:rPr lang="en-US" sz="1600" b="1" dirty="0">
                <a:solidFill>
                  <a:srgbClr val="FF0000"/>
                </a:solidFill>
              </a:rPr>
              <a:t>480-224-2112</a:t>
            </a:r>
          </a:p>
          <a:p>
            <a:pPr algn="ctr"/>
            <a:r>
              <a:rPr lang="en-US" sz="1400" b="1" dirty="0">
                <a:solidFill>
                  <a:srgbClr val="FF0000"/>
                </a:solidFill>
              </a:rPr>
              <a:t>Torres.Sherri@cusd80.com</a:t>
            </a:r>
            <a:endParaRPr lang="en-US" sz="1400" dirty="0"/>
          </a:p>
        </p:txBody>
      </p:sp>
    </p:spTree>
    <p:extLst>
      <p:ext uri="{BB962C8B-B14F-4D97-AF65-F5344CB8AC3E}">
        <p14:creationId xmlns:p14="http://schemas.microsoft.com/office/powerpoint/2010/main" val="3525151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1201</TotalTime>
  <Words>3315</Words>
  <Application>Microsoft Office PowerPoint</Application>
  <PresentationFormat>Widescreen</PresentationFormat>
  <Paragraphs>187</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Britannic Bold</vt:lpstr>
      <vt:lpstr>Calibri</vt:lpstr>
      <vt:lpstr>Calibri Light</vt:lpstr>
      <vt:lpstr>Castellar</vt:lpstr>
      <vt:lpstr>Congenial Light</vt:lpstr>
      <vt:lpstr>Cooper Black</vt:lpstr>
      <vt:lpstr>Segoe UI Semilight</vt:lpstr>
      <vt:lpstr>Times New Roman</vt:lpstr>
      <vt:lpstr>Wingdings</vt:lpstr>
      <vt:lpstr>Office Theme</vt:lpstr>
      <vt:lpstr>OUT OF STATE,  IN-STATE OVERNIGHT OR IN-STATE OVER 60 MILES</vt:lpstr>
      <vt:lpstr>PowerPoint Presentation</vt:lpstr>
      <vt:lpstr>PowerPoint Presentation</vt:lpstr>
      <vt:lpstr>Next steps for out of state travel….   Start here for In state overnight: </vt:lpstr>
      <vt:lpstr>Then…..   Once the paperwork has been approved </vt:lpstr>
      <vt:lpstr>BOOKSTORE and BANKING</vt:lpstr>
      <vt:lpstr>Bookstore and Banking for Trips   </vt:lpstr>
      <vt:lpstr>FUNDRAISING</vt:lpstr>
      <vt:lpstr>PowerPoint Presentation</vt:lpstr>
      <vt:lpstr>PowerPoint Presentation</vt:lpstr>
      <vt:lpstr>PowerPoint Presentation</vt:lpstr>
      <vt:lpstr>What NOT to do…..</vt:lpstr>
      <vt:lpstr>PowerPoint Presentation</vt:lpstr>
      <vt:lpstr>Answers to questions from the meeting:</vt:lpstr>
      <vt:lpstr>Answers to questions from the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STATE,  IN STATE OVERNIGHT OR IN STATE OVER 60 MILES</dc:title>
  <dc:creator>Lindvig, Wendy</dc:creator>
  <cp:lastModifiedBy>Lindvig, Wendy</cp:lastModifiedBy>
  <cp:revision>42</cp:revision>
  <cp:lastPrinted>2023-03-07T15:35:27Z</cp:lastPrinted>
  <dcterms:created xsi:type="dcterms:W3CDTF">2023-02-17T22:13:52Z</dcterms:created>
  <dcterms:modified xsi:type="dcterms:W3CDTF">2023-08-17T18:59:30Z</dcterms:modified>
</cp:coreProperties>
</file>